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Montserrat"/>
      <p:regular r:id="rId53"/>
      <p:bold r:id="rId54"/>
      <p:italic r:id="rId55"/>
      <p:boldItalic r:id="rId56"/>
    </p:embeddedFont>
    <p:embeddedFont>
      <p:font typeface="Lato"/>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5BFDAC-A291-4DB1-BEEA-1BBC359A326E}">
  <a:tblStyle styleId="{475BFDAC-A291-4DB1-BEEA-1BBC359A326E}" styleName="Table_0">
    <a:wholeTbl>
      <a:tcTxStyle>
        <a:font>
          <a:latin typeface="Arial"/>
          <a:ea typeface="Arial"/>
          <a:cs typeface="Arial"/>
        </a:font>
        <a:srgbClr val="000000"/>
      </a:tcTxStyle>
      <a:tcStyle>
        <a:tcBdr>
          <a:left>
            <a:ln cap="flat" cmpd="sng" w="6350">
              <a:solidFill>
                <a:srgbClr val="000000"/>
              </a:solidFill>
              <a:prstDash val="solid"/>
              <a:round/>
              <a:headEnd len="sm" w="sm" type="none"/>
              <a:tailEnd len="sm" w="sm" type="none"/>
            </a:ln>
          </a:left>
          <a:right>
            <a:ln cap="flat" cmpd="sng" w="6350">
              <a:solidFill>
                <a:srgbClr val="000000"/>
              </a:solidFill>
              <a:prstDash val="solid"/>
              <a:round/>
              <a:headEnd len="sm" w="sm" type="none"/>
              <a:tailEnd len="sm" w="sm" type="none"/>
            </a:ln>
          </a:right>
          <a:top>
            <a:ln cap="flat" cmpd="sng" w="6350">
              <a:solidFill>
                <a:srgbClr val="000000"/>
              </a:solidFill>
              <a:prstDash val="solid"/>
              <a:round/>
              <a:headEnd len="sm" w="sm" type="none"/>
              <a:tailEnd len="sm" w="sm" type="none"/>
            </a:ln>
          </a:top>
          <a:bottom>
            <a:ln cap="flat" cmpd="sng" w="6350">
              <a:solidFill>
                <a:srgbClr val="000000"/>
              </a:solidFill>
              <a:prstDash val="solid"/>
              <a:round/>
              <a:headEnd len="sm" w="sm" type="none"/>
              <a:tailEnd len="sm" w="sm" type="none"/>
            </a:ln>
          </a:bottom>
          <a:insideH>
            <a:ln cap="flat" cmpd="sng" w="6350">
              <a:solidFill>
                <a:srgbClr val="000000"/>
              </a:solidFill>
              <a:prstDash val="solid"/>
              <a:round/>
              <a:headEnd len="sm" w="sm" type="none"/>
              <a:tailEnd len="sm" w="sm" type="none"/>
            </a:ln>
          </a:insideH>
          <a:insideV>
            <a:ln cap="flat" cmpd="sng" w="635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Lato-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Montserrat-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Montserrat-italic.fntdata"/><Relationship Id="rId10" Type="http://schemas.openxmlformats.org/officeDocument/2006/relationships/slide" Target="slides/slide4.xml"/><Relationship Id="rId54" Type="http://schemas.openxmlformats.org/officeDocument/2006/relationships/font" Target="fonts/Montserrat-bold.fntdata"/><Relationship Id="rId13" Type="http://schemas.openxmlformats.org/officeDocument/2006/relationships/slide" Target="slides/slide7.xml"/><Relationship Id="rId57" Type="http://schemas.openxmlformats.org/officeDocument/2006/relationships/font" Target="fonts/Lato-regular.fntdata"/><Relationship Id="rId12" Type="http://schemas.openxmlformats.org/officeDocument/2006/relationships/slide" Target="slides/slide6.xml"/><Relationship Id="rId56" Type="http://schemas.openxmlformats.org/officeDocument/2006/relationships/font" Target="fonts/Montserrat-boldItalic.fntdata"/><Relationship Id="rId15" Type="http://schemas.openxmlformats.org/officeDocument/2006/relationships/slide" Target="slides/slide9.xml"/><Relationship Id="rId59" Type="http://schemas.openxmlformats.org/officeDocument/2006/relationships/font" Target="fonts/Lato-italic.fntdata"/><Relationship Id="rId14" Type="http://schemas.openxmlformats.org/officeDocument/2006/relationships/slide" Target="slides/slide8.xml"/><Relationship Id="rId58" Type="http://schemas.openxmlformats.org/officeDocument/2006/relationships/font" Target="fonts/Lato-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vsuta.sharepoint.com/sites/REUUTASummer2021-ChefRobot/Shared%20Documents/Forms/AllItems.aspx?q=Ryosuke%20Kojima&amp;id=%2Fsites%2FREUUTASummer2021%2DChefRobot%2FShared%20Documents%2FChef%20Robot%2F%5Bdoi%2010%2E1109%5Firos%2E2015%2E7353973%5D%20%20%5BIEEE%202015%20IEEE%5FRSJ%20International%20Conference%20on%20Intelligent%20Robots%20and%20Systems%20%28IROS%29%20%2D%20Hamburg%2C%20Germany%20%282015%2E%2Epdf&amp;parent=%2Fsites%2FREUUTASummer2021%2DChefRobot%2FShared%20Documents&amp;parentview=7"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7f0fbbf6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7f0fbbf6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75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RAMCIP is an EU funded project that targets and combats the increasing need for elderly care services at home.</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It stands for Robotic Assistant for patients with Mild Cognitive Impairments and resulted from this initiative to share responsibilities with human caregivers</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It focuses on developing high-level cognitive functions to enable proactive robotic behavior and it also can support assistance provision for daily activities, like cooking, eating, medication supply, and securing safe handovers.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Researchers also developed methods for unobtrusive human activity recognition to identify intricate human actions and the behavior of multiple personals within the user's home. The conclusions of this method aid the robot's performance in cooking, housekeeping, detecting forgotten actions by the user, and emergencies like falls.</a:t>
            </a:r>
            <a:endParaRPr sz="1200">
              <a:solidFill>
                <a:schemeClr val="dk1"/>
              </a:solidFill>
              <a:latin typeface="Times New Roman"/>
              <a:ea typeface="Times New Roman"/>
              <a:cs typeface="Times New Roman"/>
              <a:sym typeface="Times New Roman"/>
            </a:endParaRPr>
          </a:p>
          <a:p>
            <a:pPr indent="0" lvl="0" marL="457200" rtl="0" algn="l">
              <a:spcBef>
                <a:spcPts val="750"/>
              </a:spcBef>
              <a:spcAft>
                <a:spcPts val="30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e6df782a0d_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e6df782a0d_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750"/>
              </a:spcBef>
              <a:spcAft>
                <a:spcPts val="0"/>
              </a:spcAft>
              <a:buClr>
                <a:srgbClr val="1B212C"/>
              </a:buClr>
              <a:buSzPts val="1200"/>
              <a:buFont typeface="Times New Roman"/>
              <a:buChar char="-"/>
            </a:pPr>
            <a:r>
              <a:rPr lang="en" sz="1200">
                <a:solidFill>
                  <a:srgbClr val="1B212C"/>
                </a:solidFill>
                <a:latin typeface="Times New Roman"/>
                <a:ea typeface="Times New Roman"/>
                <a:cs typeface="Times New Roman"/>
                <a:sym typeface="Times New Roman"/>
              </a:rPr>
              <a:t>Users can effectively communicate with the system through an interactable touchscreen, speech, and gestural modalities. </a:t>
            </a:r>
            <a:endParaRPr sz="1200">
              <a:solidFill>
                <a:srgbClr val="1B212C"/>
              </a:solidFill>
              <a:latin typeface="Times New Roman"/>
              <a:ea typeface="Times New Roman"/>
              <a:cs typeface="Times New Roman"/>
              <a:sym typeface="Times New Roman"/>
            </a:endParaRPr>
          </a:p>
          <a:p>
            <a:pPr indent="-304800" lvl="0" marL="457200" rtl="0" algn="l">
              <a:spcBef>
                <a:spcPts val="0"/>
              </a:spcBef>
              <a:spcAft>
                <a:spcPts val="0"/>
              </a:spcAft>
              <a:buClr>
                <a:srgbClr val="1B212C"/>
              </a:buClr>
              <a:buSzPts val="1200"/>
              <a:buFont typeface="Times New Roman"/>
              <a:buChar char="-"/>
            </a:pPr>
            <a:r>
              <a:rPr lang="en" sz="1200">
                <a:solidFill>
                  <a:srgbClr val="1B212C"/>
                </a:solidFill>
                <a:latin typeface="Times New Roman"/>
                <a:ea typeface="Times New Roman"/>
                <a:cs typeface="Times New Roman"/>
                <a:sym typeface="Times New Roman"/>
              </a:rPr>
              <a:t>It can also fetch and grasp an assortment of objects that cannot be reached by the user safely, from small items to dishes and cooking utensils and can interact with other home environments such as doors, light switches, and ovens. </a:t>
            </a:r>
            <a:endParaRPr sz="1200">
              <a:solidFill>
                <a:srgbClr val="1B212C"/>
              </a:solidFill>
              <a:latin typeface="Times New Roman"/>
              <a:ea typeface="Times New Roman"/>
              <a:cs typeface="Times New Roman"/>
              <a:sym typeface="Times New Roman"/>
            </a:endParaRPr>
          </a:p>
          <a:p>
            <a:pPr indent="-304800" lvl="0" marL="457200" rtl="0" algn="l">
              <a:spcBef>
                <a:spcPts val="0"/>
              </a:spcBef>
              <a:spcAft>
                <a:spcPts val="0"/>
              </a:spcAft>
              <a:buClr>
                <a:srgbClr val="1B212C"/>
              </a:buClr>
              <a:buSzPts val="1200"/>
              <a:buFont typeface="Times New Roman"/>
              <a:buChar char="-"/>
            </a:pPr>
            <a:r>
              <a:rPr lang="en" sz="1200">
                <a:solidFill>
                  <a:srgbClr val="1B212C"/>
                </a:solidFill>
                <a:latin typeface="Times New Roman"/>
                <a:ea typeface="Times New Roman"/>
                <a:cs typeface="Times New Roman"/>
                <a:sym typeface="Times New Roman"/>
              </a:rPr>
              <a:t>Live demonstrations of RAMCIP continue while looking into ways to commercialize the service robot. </a:t>
            </a:r>
            <a:endParaRPr sz="1200">
              <a:solidFill>
                <a:srgbClr val="1B212C"/>
              </a:solidFill>
              <a:latin typeface="Times New Roman"/>
              <a:ea typeface="Times New Roman"/>
              <a:cs typeface="Times New Roman"/>
              <a:sym typeface="Times New Roman"/>
            </a:endParaRPr>
          </a:p>
          <a:p>
            <a:pPr indent="-304800" lvl="0" marL="457200" rtl="0" algn="l">
              <a:spcBef>
                <a:spcPts val="0"/>
              </a:spcBef>
              <a:spcAft>
                <a:spcPts val="0"/>
              </a:spcAft>
              <a:buClr>
                <a:srgbClr val="1B212C"/>
              </a:buClr>
              <a:buSzPts val="1200"/>
              <a:buFont typeface="Times New Roman"/>
              <a:buChar char="-"/>
            </a:pPr>
            <a:r>
              <a:rPr lang="en" sz="1200">
                <a:solidFill>
                  <a:srgbClr val="1B212C"/>
                </a:solidFill>
                <a:latin typeface="Times New Roman"/>
                <a:ea typeface="Times New Roman"/>
                <a:cs typeface="Times New Roman"/>
                <a:sym typeface="Times New Roman"/>
              </a:rPr>
              <a:t>Project Coordinator Dimitrios Tzovaras stated that this project helps reduce the dependence on a human caregiver for elders and time spent in hospitals and institutionalization. </a:t>
            </a:r>
            <a:endParaRPr sz="1200">
              <a:solidFill>
                <a:srgbClr val="1B212C"/>
              </a:solidFill>
              <a:latin typeface="Times New Roman"/>
              <a:ea typeface="Times New Roman"/>
              <a:cs typeface="Times New Roman"/>
              <a:sym typeface="Times New Roman"/>
            </a:endParaRPr>
          </a:p>
          <a:p>
            <a:pPr indent="-304800" lvl="0" marL="457200" rtl="0" algn="l">
              <a:spcBef>
                <a:spcPts val="0"/>
              </a:spcBef>
              <a:spcAft>
                <a:spcPts val="0"/>
              </a:spcAft>
              <a:buClr>
                <a:srgbClr val="1B212C"/>
              </a:buClr>
              <a:buSzPts val="1200"/>
              <a:buFont typeface="Times New Roman"/>
              <a:buChar char="-"/>
            </a:pPr>
            <a:r>
              <a:rPr lang="en" sz="1200">
                <a:solidFill>
                  <a:srgbClr val="1B212C"/>
                </a:solidFill>
                <a:latin typeface="Times New Roman"/>
                <a:ea typeface="Times New Roman"/>
                <a:cs typeface="Times New Roman"/>
                <a:sym typeface="Times New Roman"/>
              </a:rPr>
              <a:t>Although RAMCIP is not primarily considered a cooking robot, its versatility through a combination of methods to assist is vital to allow relief and service for a wide range of disabilities.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6df782a0d_1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6df782a0d_1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rPr lang="en"/>
              <a:t>After analyzing the previously mentioned robots, the following section pertains to different components of a “perfect” cooking system.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e6e16989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e6e16989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Clr>
                <a:schemeClr val="dk1"/>
              </a:buClr>
              <a:buSzPts val="1100"/>
              <a:buFont typeface="Arial"/>
              <a:buNone/>
            </a:pPr>
            <a:r>
              <a:rPr lang="en"/>
              <a:t>Most robots can now function to the point of autonomy due to their “integrating, perception, action, planning, and learning capabilities” [8]. </a:t>
            </a:r>
            <a:endParaRPr/>
          </a:p>
          <a:p>
            <a:pPr indent="0" lvl="0" marL="0" rtl="0" algn="l">
              <a:spcBef>
                <a:spcPts val="0"/>
              </a:spcBef>
              <a:spcAft>
                <a:spcPts val="0"/>
              </a:spcAft>
              <a:buClr>
                <a:schemeClr val="dk1"/>
              </a:buClr>
              <a:buSzPts val="1100"/>
              <a:buFont typeface="Arial"/>
              <a:buNone/>
            </a:pPr>
            <a:r>
              <a:rPr lang="en"/>
              <a:t>One issue that is still apparent is their inability to explain or demonstrate their internal process. Researchers from Carnegie Mellon University “propose  a three-layered model to represent robot experience which doubles as a  retrievable episodic memory.” </a:t>
            </a:r>
            <a:endParaRPr/>
          </a:p>
          <a:p>
            <a:pPr indent="0" lvl="0" marL="0" rtl="0" algn="l">
              <a:spcBef>
                <a:spcPts val="0"/>
              </a:spcBef>
              <a:spcAft>
                <a:spcPts val="0"/>
              </a:spcAft>
              <a:buClr>
                <a:schemeClr val="dk1"/>
              </a:buClr>
              <a:buSzPts val="1100"/>
              <a:buFont typeface="Arial"/>
              <a:buNone/>
            </a:pPr>
            <a:r>
              <a:rPr lang="en"/>
              <a:t>This episodic memory functions as an internal memory bank, allowing the robot to give the same narration if unchanged parameters. </a:t>
            </a:r>
            <a:endParaRPr/>
          </a:p>
          <a:p>
            <a:pPr indent="0" lvl="0" marL="0" rtl="0" algn="l">
              <a:spcBef>
                <a:spcPts val="0"/>
              </a:spcBef>
              <a:spcAft>
                <a:spcPts val="0"/>
              </a:spcAft>
              <a:buClr>
                <a:schemeClr val="dk1"/>
              </a:buClr>
              <a:buSzPts val="1100"/>
              <a:buFont typeface="Arial"/>
              <a:buNone/>
            </a:pPr>
            <a:r>
              <a:rPr lang="en"/>
              <a:t>A learning algorithm stores information and recalls the necessary parts to fit the user’s specifications. </a:t>
            </a:r>
            <a:endParaRPr/>
          </a:p>
          <a:p>
            <a:pPr indent="0" lvl="0" marL="0" rtl="0" algn="l">
              <a:spcBef>
                <a:spcPts val="0"/>
              </a:spcBef>
              <a:spcAft>
                <a:spcPts val="0"/>
              </a:spcAft>
              <a:buClr>
                <a:schemeClr val="dk1"/>
              </a:buClr>
              <a:buSzPts val="1100"/>
              <a:buFont typeface="Arial"/>
              <a:buNone/>
            </a:pPr>
            <a:r>
              <a:rPr lang="en"/>
              <a:t>This verbalization system is limited to the current task but can include higher-level thinking if required, such as grasping the tool most effectively to execute the task.</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e6df782a0d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e6df782a0d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Clr>
                <a:schemeClr val="dk1"/>
              </a:buClr>
              <a:buSzPts val="1100"/>
              <a:buFont typeface="Arial"/>
              <a:buNone/>
            </a:pPr>
            <a:r>
              <a:rPr lang="en"/>
              <a:t>The researchers hope to add a neural network to the verbalization system to automatically analyze conversations between the robot and user, allowing the robot to modify its speech syntax to fit the user’s qualifications. Additionally, they hope to conceive a learning algorithm that intakes a natural language corpus to refine the current verbalization models to sound more natural and have more range and options for the verbal specifications. </a:t>
            </a:r>
            <a:endParaRPr/>
          </a:p>
          <a:p>
            <a:pPr indent="0" lvl="0" marL="0" rtl="0" algn="l">
              <a:spcBef>
                <a:spcPts val="0"/>
              </a:spcBef>
              <a:spcAft>
                <a:spcPts val="0"/>
              </a:spcAft>
              <a:buClr>
                <a:schemeClr val="dk1"/>
              </a:buClr>
              <a:buSzPts val="1100"/>
              <a:buFont typeface="Arial"/>
              <a:buNone/>
            </a:pPr>
            <a:r>
              <a:rPr lang="en"/>
              <a:t>By effectively narrating the steps taken, users could build more trust in intelligent systems, allowing them to sneak peek into the overall system’s thought and action processing [9]. In doing so, patients who work alongside it can practice their dictation, memory retention, and active listening skills. The process could significantly help patients with cognitive issues, such as dementia or Alzheimer’s. For those who may not need constant caretaker, sometimes the elderly are often left unaccompanied for times, especially if they are within the lower economic brackets. Adding a verbalization system can help simulate conversing, which could lead to lower depression and loneliness, drastically altering the user’s health for the better [10]. Additionally, the robot could potentially be modified in time to be multipurpose by utilizing the builtin speakers and microphone to access commercially used communication software to broaden the users point of contact.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e6df782a0d_1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e6df782a0d_1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e98d485e4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e98d485e48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Currently, approximately 20 percent of the world population is affected by cognitive deficiency.</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Deficiencies can cause difficulties in learning, remembering information, and decision-making due to genetic conditions, injuries, or age-related effects. </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“United Nations Convention on the Rights of Persons with Disabilities” expresses that the fundamental human rights of people with cognitive disabilities need preserving, and that includes their right to independent living. Living facilities have started to foster and train independent living skills to protect those rights, including cooking.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e6e169892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e6e169892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 study in Germany compared the time it took for cognitively impaired users to prepare a meal and their cooking performances between regular caretaker assistance and in-situ assistance to test how to effectively help people with cognitive deficiency perform tasks.</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Caretaker assistance was strictly auditory. </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in-situ assistance included auditory instructions, looped videos with how to complete each recipe task, and contour projections displayed on or around objects of interest in the current cooking step. Additionally, a progress bar is made available by projecting the overlay onto the hot plate.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e6df782a0d_1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e6df782a0d_1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98d485e48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98d485e48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After a two-week-long trial, the study measured longer meal preparation times using in-situ assistance compared to caretaker assistance. However, the cooking times with the caretaker assistance in the second week using the same recipe improved significantly after employing in-situ assistance the week before. </a:t>
            </a:r>
            <a:endParaRPr sz="1200">
              <a:solidFill>
                <a:srgbClr val="0E101A"/>
              </a:solidFill>
              <a:latin typeface="Times New Roman"/>
              <a:ea typeface="Times New Roman"/>
              <a:cs typeface="Times New Roman"/>
              <a:sym typeface="Times New Roman"/>
            </a:endParaRPr>
          </a:p>
          <a:p>
            <a:pPr indent="-304800" lvl="0" marL="457200" rtl="0" algn="l">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With typical cooking instructions lacking multi-sensory use, visual feedback generated by in-situ assistance seemed to complement the cognitive processing of instructions, proving that simultaneous feedback from a robot can assist users greatly during the cooking process.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e8947b80c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e8947b80c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Alexander Spivey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6df782a0d_1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6df782a0d_1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e7f0fbbf6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e7f0fbbf6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Even though the number of cooking robots has exponentially increased in the past few years, they still must be programmed beforehand with a set number of recipes. </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These recipes often take a considerable resources to code. </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To counteract this issue, a recipe analysis program was made to analyze recipes online and then convert them into data for automated cooking. </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The program will not only be able to devise the ingredient and cooking specifications, but it will also be able to interpret and analyze the text for clues on how to motion plan the entire procedure. </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By separating recipe data and motion code from the recipe, it allows the system to more effectively break down the collected metadata and allow for better procedural generation within the robots-assisted simulation program, which tests the likelihood of success beforehand and then sends the approved instructions to the physical copy.</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200">
              <a:solidFill>
                <a:srgbClr val="0E101A"/>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45seconds</a:t>
            </a:r>
            <a:endParaRPr sz="1200">
              <a:solidFill>
                <a:srgbClr val="0E101A"/>
              </a:solidFill>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6df782a0d_1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6df782a0d_1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Clr>
                <a:srgbClr val="1B212C"/>
              </a:buClr>
              <a:buSzPts val="1100"/>
              <a:buFont typeface="Arial"/>
              <a:buNone/>
            </a:pPr>
            <a:r>
              <a:rPr lang="en" sz="1200">
                <a:solidFill>
                  <a:srgbClr val="1B212C"/>
                </a:solidFill>
                <a:latin typeface="Times New Roman"/>
                <a:ea typeface="Times New Roman"/>
                <a:cs typeface="Times New Roman"/>
                <a:sym typeface="Times New Roman"/>
              </a:rPr>
              <a:t>What truly is exemplary about this algorithm is its capability to analyze different Japanese dialects and syntax and still manage to interpret most of the recipe. </a:t>
            </a:r>
            <a:endParaRPr sz="1200">
              <a:solidFill>
                <a:srgbClr val="1B212C"/>
              </a:solidFill>
              <a:latin typeface="Times New Roman"/>
              <a:ea typeface="Times New Roman"/>
              <a:cs typeface="Times New Roman"/>
              <a:sym typeface="Times New Roman"/>
            </a:endParaRPr>
          </a:p>
          <a:p>
            <a:pPr indent="0" lvl="0" marL="0" rtl="0" algn="just">
              <a:spcBef>
                <a:spcPts val="0"/>
              </a:spcBef>
              <a:spcAft>
                <a:spcPts val="0"/>
              </a:spcAft>
              <a:buClr>
                <a:srgbClr val="1B212C"/>
              </a:buClr>
              <a:buSzPts val="1100"/>
              <a:buFont typeface="Arial"/>
              <a:buNone/>
            </a:pPr>
            <a:r>
              <a:rPr lang="en" sz="1200">
                <a:solidFill>
                  <a:srgbClr val="1B212C"/>
                </a:solidFill>
                <a:latin typeface="Times New Roman"/>
                <a:ea typeface="Times New Roman"/>
                <a:cs typeface="Times New Roman"/>
                <a:sym typeface="Times New Roman"/>
              </a:rPr>
              <a:t>The result was a 50% success rate on 50 randomly chosen recipes, with most errors that it ran into due to the recipe’s textual content (40%) and lack of content in the database (33%). </a:t>
            </a:r>
            <a:endParaRPr sz="1200">
              <a:solidFill>
                <a:srgbClr val="1B212C"/>
              </a:solidFill>
              <a:latin typeface="Times New Roman"/>
              <a:ea typeface="Times New Roman"/>
              <a:cs typeface="Times New Roman"/>
              <a:sym typeface="Times New Roman"/>
            </a:endParaRPr>
          </a:p>
          <a:p>
            <a:pPr indent="0" lvl="0" marL="0" rtl="0" algn="just">
              <a:spcBef>
                <a:spcPts val="0"/>
              </a:spcBef>
              <a:spcAft>
                <a:spcPts val="0"/>
              </a:spcAft>
              <a:buClr>
                <a:srgbClr val="1B212C"/>
              </a:buClr>
              <a:buSzPts val="1100"/>
              <a:buFont typeface="Arial"/>
              <a:buNone/>
            </a:pPr>
            <a:r>
              <a:rPr lang="en" sz="1200">
                <a:solidFill>
                  <a:srgbClr val="1B212C"/>
                </a:solidFill>
                <a:latin typeface="Times New Roman"/>
                <a:ea typeface="Times New Roman"/>
                <a:cs typeface="Times New Roman"/>
                <a:sym typeface="Times New Roman"/>
              </a:rPr>
              <a:t>With “nearly 70% of the failures were due to a lack of unique expressions and proper nouns in the database” [15].</a:t>
            </a:r>
            <a:endParaRPr sz="1200">
              <a:solidFill>
                <a:srgbClr val="1B212C"/>
              </a:solidFill>
              <a:latin typeface="Times New Roman"/>
              <a:ea typeface="Times New Roman"/>
              <a:cs typeface="Times New Roman"/>
              <a:sym typeface="Times New Roman"/>
            </a:endParaRPr>
          </a:p>
          <a:p>
            <a:pPr indent="0" lvl="0" marL="0" rtl="0" algn="just">
              <a:spcBef>
                <a:spcPts val="0"/>
              </a:spcBef>
              <a:spcAft>
                <a:spcPts val="0"/>
              </a:spcAft>
              <a:buClr>
                <a:srgbClr val="1B212C"/>
              </a:buClr>
              <a:buSzPts val="1100"/>
              <a:buFont typeface="Arial"/>
              <a:buNone/>
            </a:pPr>
            <a:r>
              <a:t/>
            </a:r>
            <a:endParaRPr sz="1200">
              <a:solidFill>
                <a:srgbClr val="1B212C"/>
              </a:solidFill>
              <a:latin typeface="Times New Roman"/>
              <a:ea typeface="Times New Roman"/>
              <a:cs typeface="Times New Roman"/>
              <a:sym typeface="Times New Roman"/>
            </a:endParaRPr>
          </a:p>
          <a:p>
            <a:pPr indent="0" lvl="0" marL="0" rtl="0" algn="just">
              <a:spcBef>
                <a:spcPts val="0"/>
              </a:spcBef>
              <a:spcAft>
                <a:spcPts val="0"/>
              </a:spcAft>
              <a:buClr>
                <a:srgbClr val="1B212C"/>
              </a:buClr>
              <a:buSzPts val="1100"/>
              <a:buFont typeface="Arial"/>
              <a:buNone/>
            </a:pPr>
            <a:r>
              <a:rPr lang="en" sz="1200">
                <a:solidFill>
                  <a:srgbClr val="1B212C"/>
                </a:solidFill>
                <a:latin typeface="Times New Roman"/>
                <a:ea typeface="Times New Roman"/>
                <a:cs typeface="Times New Roman"/>
                <a:sym typeface="Times New Roman"/>
              </a:rPr>
              <a:t>25seconds</a:t>
            </a:r>
            <a:endParaRPr sz="1200">
              <a:solidFill>
                <a:srgbClr val="1B212C"/>
              </a:solidFill>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e6df782a0d_1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e6df782a0d_1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Clr>
                <a:srgbClr val="1B212C"/>
              </a:buClr>
              <a:buSzPts val="1100"/>
              <a:buFont typeface="Arial"/>
              <a:buNone/>
            </a:pPr>
            <a:r>
              <a:rPr lang="en" sz="1200">
                <a:solidFill>
                  <a:srgbClr val="1B212C"/>
                </a:solidFill>
                <a:latin typeface="Times New Roman"/>
                <a:ea typeface="Times New Roman"/>
                <a:cs typeface="Times New Roman"/>
                <a:sym typeface="Times New Roman"/>
              </a:rPr>
              <a:t>The overall process starts from first obtaining the input recipe online, applying the data format to the recipe, converting it to recipe data, extracting motion code, sort the motion code, plan robot motion, pseudo-execution code, modify the simulation a bit, output the operation code, then finally, the robot is now able to execute the recipe.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e6df782a0d_1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e6df782a0d_1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Clr>
                <a:schemeClr val="dk1"/>
              </a:buClr>
              <a:buSzPts val="1100"/>
              <a:buFont typeface="Arial"/>
              <a:buNone/>
            </a:pPr>
            <a:r>
              <a:rPr lang="en" sz="1150">
                <a:solidFill>
                  <a:srgbClr val="0E101A"/>
                </a:solidFill>
                <a:highlight>
                  <a:srgbClr val="FAF9F8"/>
                </a:highlight>
                <a:latin typeface="Times New Roman"/>
                <a:ea typeface="Times New Roman"/>
                <a:cs typeface="Times New Roman"/>
                <a:sym typeface="Times New Roman"/>
              </a:rPr>
              <a:t>For recipes to be effectively followed and meals made without mistake, it is crucial for the audio-visual scene understanding of the autonomous assistive technology to be implemented with scene understanding capabilities. “Scene understanding is defined by extracting six-W information such as What, When, Where, Who, Why, and hoW on the surrounding environment” [</a:t>
            </a:r>
            <a:r>
              <a:rPr lang="en" sz="1150" u="sng">
                <a:solidFill>
                  <a:srgbClr val="4A6EE0"/>
                </a:solidFill>
                <a:highlight>
                  <a:srgbClr val="FAF9F8"/>
                </a:highlight>
                <a:latin typeface="Times New Roman"/>
                <a:ea typeface="Times New Roman"/>
                <a:cs typeface="Times New Roman"/>
                <a:sym typeface="Times New Roman"/>
                <a:hlinkClick r:id="rId2">
                  <a:extLst>
                    <a:ext uri="{A12FA001-AC4F-418D-AE19-62706E023703}">
                      <ahyp:hlinkClr val="tx"/>
                    </a:ext>
                  </a:extLst>
                </a:hlinkClick>
              </a:rPr>
              <a:t>1</a:t>
            </a:r>
            <a:r>
              <a:rPr lang="en" sz="1150">
                <a:solidFill>
                  <a:srgbClr val="0E101A"/>
                </a:solidFill>
                <a:highlight>
                  <a:srgbClr val="FAF9F8"/>
                </a:highlight>
                <a:latin typeface="Times New Roman"/>
                <a:ea typeface="Times New Roman"/>
                <a:cs typeface="Times New Roman"/>
                <a:sym typeface="Times New Roman"/>
              </a:rPr>
              <a:t>6].</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e6df782a0d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e6df782a0d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None/>
            </a:pPr>
            <a:r>
              <a:rPr lang="en" sz="1150">
                <a:solidFill>
                  <a:srgbClr val="0E101A"/>
                </a:solidFill>
                <a:highlight>
                  <a:srgbClr val="FAF9F8"/>
                </a:highlight>
                <a:latin typeface="Times New Roman"/>
                <a:ea typeface="Times New Roman"/>
                <a:cs typeface="Times New Roman"/>
                <a:sym typeface="Times New Roman"/>
              </a:rPr>
              <a:t>The most important and demanding to extract of the six-Ws is “how.”</a:t>
            </a:r>
            <a:endParaRPr sz="1150">
              <a:solidFill>
                <a:srgbClr val="0E101A"/>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None/>
            </a:pPr>
            <a:r>
              <a:rPr lang="en" sz="1150">
                <a:solidFill>
                  <a:srgbClr val="0E101A"/>
                </a:solidFill>
                <a:highlight>
                  <a:srgbClr val="FAF9F8"/>
                </a:highlight>
                <a:latin typeface="Times New Roman"/>
                <a:ea typeface="Times New Roman"/>
                <a:cs typeface="Times New Roman"/>
                <a:sym typeface="Times New Roman"/>
              </a:rPr>
              <a:t> Researchers from Tokyo extracts “how” from a cooking scene by breaking down the process into two different modules: the first recognizes actions, such as “sliced bread,” and the second module extracts and plans a motion map based on the first layer of action. </a:t>
            </a:r>
            <a:endParaRPr sz="1150">
              <a:solidFill>
                <a:srgbClr val="0E101A"/>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None/>
            </a:pPr>
            <a:r>
              <a:rPr lang="en" sz="1150">
                <a:solidFill>
                  <a:srgbClr val="0E101A"/>
                </a:solidFill>
                <a:highlight>
                  <a:srgbClr val="FAF9F8"/>
                </a:highlight>
                <a:latin typeface="Times New Roman"/>
                <a:ea typeface="Times New Roman"/>
                <a:cs typeface="Times New Roman"/>
                <a:sym typeface="Times New Roman"/>
              </a:rPr>
              <a:t>These two factors are considered as “Audio-visual multimodal recognition &amp; Utilizing cooking knowledge from websites.” </a:t>
            </a:r>
            <a:endParaRPr sz="1150">
              <a:solidFill>
                <a:srgbClr val="0E101A"/>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150">
                <a:solidFill>
                  <a:schemeClr val="dk1"/>
                </a:solidFill>
                <a:highlight>
                  <a:srgbClr val="FAF9F8"/>
                </a:highlight>
                <a:latin typeface="Times New Roman"/>
                <a:ea typeface="Times New Roman"/>
                <a:cs typeface="Times New Roman"/>
                <a:sym typeface="Times New Roman"/>
              </a:rPr>
              <a:t>The most common method to collect and analyze visual data is through cameras, but often leaves the robot lacking required information due to dead angles and object-passing in front of the camera. Due to this, the robot must intake audio-based information as well to compensate.</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150">
                <a:solidFill>
                  <a:schemeClr val="dk1"/>
                </a:solidFill>
                <a:highlight>
                  <a:srgbClr val="FAF9F8"/>
                </a:highlight>
                <a:latin typeface="Times New Roman"/>
                <a:ea typeface="Times New Roman"/>
                <a:cs typeface="Times New Roman"/>
                <a:sym typeface="Times New Roman"/>
              </a:rPr>
              <a:t>35seconds</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1150">
              <a:solidFill>
                <a:schemeClr val="dk1"/>
              </a:solidFill>
              <a:highlight>
                <a:srgbClr val="FAF9F8"/>
              </a:highlight>
              <a:latin typeface="Times New Roman"/>
              <a:ea typeface="Times New Roman"/>
              <a:cs typeface="Times New Roman"/>
              <a:sym typeface="Times New Roman"/>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e6df782a0d_1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e6df782a0d_1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just">
              <a:spcBef>
                <a:spcPts val="0"/>
              </a:spcBef>
              <a:spcAft>
                <a:spcPts val="0"/>
              </a:spcAft>
              <a:buNone/>
            </a:pPr>
            <a:r>
              <a:rPr lang="en" sz="1150">
                <a:solidFill>
                  <a:schemeClr val="dk1"/>
                </a:solidFill>
                <a:highlight>
                  <a:srgbClr val="FAF9F8"/>
                </a:highlight>
                <a:latin typeface="Times New Roman"/>
                <a:ea typeface="Times New Roman"/>
                <a:cs typeface="Times New Roman"/>
                <a:sym typeface="Times New Roman"/>
              </a:rPr>
              <a:t>However, due to the noisy nature of a kitchen and its tools, special cooking devices with separate built-in mics must be used, giving the system multiple audio mapping of the same cooking scene. </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None/>
            </a:pPr>
            <a:r>
              <a:rPr lang="en" sz="1150">
                <a:solidFill>
                  <a:schemeClr val="dk1"/>
                </a:solidFill>
                <a:highlight>
                  <a:srgbClr val="FAF9F8"/>
                </a:highlight>
                <a:latin typeface="Times New Roman"/>
                <a:ea typeface="Times New Roman"/>
                <a:cs typeface="Times New Roman"/>
                <a:sym typeface="Times New Roman"/>
              </a:rPr>
              <a:t>For the visual scene to be understood, a convolution neural network (CNN) approach provides the system necessary occlusion-robustness. “A CNN is a Deep Learning algorithm which can take in an input image, assign importance (learnable weights and biases) to various aspects/objects in the image and be able to differentiate one from the other” [17]. </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None/>
            </a:pPr>
            <a:r>
              <a:rPr lang="en" sz="1150">
                <a:solidFill>
                  <a:schemeClr val="dk1"/>
                </a:solidFill>
                <a:highlight>
                  <a:srgbClr val="FAF9F8"/>
                </a:highlight>
                <a:latin typeface="Times New Roman"/>
                <a:ea typeface="Times New Roman"/>
                <a:cs typeface="Times New Roman"/>
                <a:sym typeface="Times New Roman"/>
              </a:rPr>
              <a:t>The system’s action mapping is acquired from cooking recipe sites and then utilized after converting from natural language to a graph data structure, which has been pre-proposed in previous studies [18, 19]. </a:t>
            </a:r>
            <a:endParaRPr sz="1150">
              <a:solidFill>
                <a:schemeClr val="dk1"/>
              </a:solidFill>
              <a:highlight>
                <a:srgbClr val="FAF9F8"/>
              </a:highlight>
              <a:latin typeface="Times New Roman"/>
              <a:ea typeface="Times New Roman"/>
              <a:cs typeface="Times New Roman"/>
              <a:sym typeface="Times New Roman"/>
            </a:endParaRPr>
          </a:p>
          <a:p>
            <a:pPr indent="0" lvl="0" marL="0" rtl="0" algn="just">
              <a:spcBef>
                <a:spcPts val="0"/>
              </a:spcBef>
              <a:spcAft>
                <a:spcPts val="0"/>
              </a:spcAft>
              <a:buNone/>
            </a:pPr>
            <a:r>
              <a:rPr lang="en" sz="1150">
                <a:solidFill>
                  <a:schemeClr val="dk1"/>
                </a:solidFill>
                <a:highlight>
                  <a:srgbClr val="FAF9F8"/>
                </a:highlight>
                <a:latin typeface="Times New Roman"/>
                <a:ea typeface="Times New Roman"/>
                <a:cs typeface="Times New Roman"/>
                <a:sym typeface="Times New Roman"/>
              </a:rPr>
              <a:t>The graph data structure is then converted into a Hierarchical Hidden Markov Model,  “which is a probabilistic model to deal with sequential data such as the cooking process” [20]. </a:t>
            </a:r>
            <a:endParaRPr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150">
                <a:solidFill>
                  <a:srgbClr val="0E101A"/>
                </a:solidFill>
                <a:highlight>
                  <a:srgbClr val="FAF9F8"/>
                </a:highlight>
                <a:latin typeface="Times New Roman"/>
                <a:ea typeface="Times New Roman"/>
                <a:cs typeface="Times New Roman"/>
                <a:sym typeface="Times New Roman"/>
              </a:rPr>
              <a:t>48seconds</a:t>
            </a:r>
            <a:endParaRPr sz="1150">
              <a:solidFill>
                <a:srgbClr val="0E101A"/>
              </a:solidFill>
              <a:highlight>
                <a:srgbClr val="FAF9F8"/>
              </a:highlight>
              <a:latin typeface="Times New Roman"/>
              <a:ea typeface="Times New Roman"/>
              <a:cs typeface="Times New Roman"/>
              <a:sym typeface="Times New Roman"/>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e6df782a0d_1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e6df782a0d_1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e6df782a0d_1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e6df782a0d_1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Font typeface="Times New Roman"/>
              <a:buChar char="-"/>
            </a:pPr>
            <a:r>
              <a:rPr lang="en" sz="1200">
                <a:solidFill>
                  <a:schemeClr val="dk1"/>
                </a:solidFill>
                <a:highlight>
                  <a:srgbClr val="FFFFFF"/>
                </a:highlight>
                <a:latin typeface="Times New Roman"/>
                <a:ea typeface="Times New Roman"/>
                <a:cs typeface="Times New Roman"/>
                <a:sym typeface="Times New Roman"/>
              </a:rPr>
              <a:t>For a robot to be most effective in working with a person with disabilities, it needs to be explicitly tailored to the user. </a:t>
            </a:r>
            <a:endParaRPr sz="1200">
              <a:solidFill>
                <a:schemeClr val="dk1"/>
              </a:solidFill>
              <a:highlight>
                <a:srgbClr val="FFFFFF"/>
              </a:highlight>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highlight>
                  <a:srgbClr val="FFFFFF"/>
                </a:highlight>
                <a:latin typeface="Times New Roman"/>
                <a:ea typeface="Times New Roman"/>
                <a:cs typeface="Times New Roman"/>
                <a:sym typeface="Times New Roman"/>
              </a:rPr>
              <a:t>The chance for users to customize their machine can help broaden the range of disabilities the machine can accommodate. </a:t>
            </a:r>
            <a:endParaRPr sz="1200">
              <a:solidFill>
                <a:schemeClr val="dk1"/>
              </a:solidFill>
              <a:highlight>
                <a:srgbClr val="FFFFFF"/>
              </a:highlight>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highlight>
                  <a:srgbClr val="FFFFFF"/>
                </a:highlight>
                <a:latin typeface="Times New Roman"/>
                <a:ea typeface="Times New Roman"/>
                <a:cs typeface="Times New Roman"/>
                <a:sym typeface="Times New Roman"/>
              </a:rPr>
              <a:t>Not only does the robot need to be able to assist the user's needs, but it also needs to allow adjustment to the user's wants and tastes.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e7f0fbbf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e7f0fbbf6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Automation in the food industry is a rapidly growing field</a:t>
            </a:r>
            <a:endParaRPr sz="1200">
              <a:solidFill>
                <a:schemeClr val="dk1"/>
              </a:solidFill>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Industry cooking robots and personalized kitchen robots focus on very different things - the goal is to have faster, more reliable, and cheaper ways of producing food in the industry</a:t>
            </a:r>
            <a:endParaRPr sz="1200">
              <a:solidFill>
                <a:schemeClr val="dk1"/>
              </a:solidFill>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 a home kitchen, robots are expected to be adaptable to cook multiple recipes and adapt to the user’s subjective preferences </a:t>
            </a:r>
            <a:endParaRPr sz="1200">
              <a:solidFill>
                <a:schemeClr val="dk1"/>
              </a:solidFill>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Researchers from the University of Cambridge investigated algorithms for optimizing food quality measures like taste, appearance, and texture in preparing an omelet; beginning from an uncracked egg to plating the omelet. </a:t>
            </a:r>
            <a:endParaRPr sz="1200">
              <a:solidFill>
                <a:schemeClr val="dk1"/>
              </a:solidFill>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They ran an experiment and used both batch and sequential Bayesian optimization and used four volunteers to rate the robot-made omelet on a scale from 1 to 10 on flavor, appearance, and texture. </a:t>
            </a:r>
            <a:endParaRPr sz="1200">
              <a:solidFill>
                <a:schemeClr val="dk1"/>
              </a:solidFill>
              <a:latin typeface="Times New Roman"/>
              <a:ea typeface="Times New Roman"/>
              <a:cs typeface="Times New Roman"/>
              <a:sym typeface="Times New Roman"/>
            </a:endParaRPr>
          </a:p>
          <a:p>
            <a:pPr indent="-304800" lvl="0" marL="457200" rtl="0" algn="just">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Based on the rankings, the robot changed different variables like whisking, salt, cook time, mixing, and pepper. The results indicated that this methodology could obtain quantifiable improvements for food optimization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6df782a0d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6df782a0d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first section is focused on </a:t>
            </a:r>
            <a:r>
              <a:rPr lang="en"/>
              <a:t>prior</a:t>
            </a:r>
            <a:r>
              <a:rPr lang="en"/>
              <a:t> research conducted within the cooking </a:t>
            </a:r>
            <a:r>
              <a:rPr lang="en"/>
              <a:t>assistive</a:t>
            </a:r>
            <a:r>
              <a:rPr lang="en"/>
              <a:t> tech field. We will cover </a:t>
            </a:r>
            <a:r>
              <a:rPr lang="en"/>
              <a:t>current </a:t>
            </a:r>
            <a:r>
              <a:rPr lang="en"/>
              <a:t>state-of-the-art cooking robots and provide context on how assistive robots can provide help to people with disabilities in preparing meals. </a:t>
            </a:r>
            <a:endParaRPr/>
          </a:p>
          <a:p>
            <a:pPr indent="-298450" lvl="0" marL="457200" rtl="0" algn="l">
              <a:spcBef>
                <a:spcPts val="0"/>
              </a:spcBef>
              <a:spcAft>
                <a:spcPts val="0"/>
              </a:spcAft>
              <a:buSzPts val="1100"/>
              <a:buChar char="-"/>
            </a:pPr>
            <a:r>
              <a:rPr lang="en"/>
              <a:t>We will analyzes the trends, capabilities, and patterns that have appeared and critique malpractices and outdated concepts.</a:t>
            </a:r>
            <a:endParaRPr/>
          </a:p>
          <a:p>
            <a:pPr indent="-298450" lvl="0" marL="457200" rtl="0" algn="l">
              <a:spcBef>
                <a:spcPts val="0"/>
              </a:spcBef>
              <a:spcAft>
                <a:spcPts val="0"/>
              </a:spcAft>
              <a:buSzPts val="1100"/>
              <a:buChar char="-"/>
            </a:pPr>
            <a:r>
              <a:rPr lang="en"/>
              <a:t>One of the primary focuses of this section is to stress how cooking systems need to be all-encompassing and inclusive</a:t>
            </a:r>
            <a:endParaRPr/>
          </a:p>
          <a:p>
            <a:pPr indent="-298450" lvl="0" marL="457200" rtl="0" algn="l">
              <a:spcBef>
                <a:spcPts val="0"/>
              </a:spcBef>
              <a:spcAft>
                <a:spcPts val="0"/>
              </a:spcAft>
              <a:buSzPts val="1100"/>
              <a:buChar char="-"/>
            </a:pPr>
            <a:r>
              <a:rPr lang="en"/>
              <a:t>We will highlight the barriers faced by people with disabilities -and demonstrate how their lives could benefit from the popularization and mainstream production of cooking assistive technologies. </a:t>
            </a:r>
            <a:endParaRPr/>
          </a:p>
          <a:p>
            <a:pPr indent="-298450" lvl="0" marL="457200" rtl="0" algn="l">
              <a:spcBef>
                <a:spcPts val="0"/>
              </a:spcBef>
              <a:spcAft>
                <a:spcPts val="0"/>
              </a:spcAft>
              <a:buSzPts val="1100"/>
              <a:buChar char="-"/>
            </a:pPr>
            <a:r>
              <a:rPr lang="en"/>
              <a:t>We conclude that research in assistive technology is imperative for household chores to relieve the strain on people with disabilities to ensure independence in the home with the benefit of aid.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43 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6e169892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6e169892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rgbClr val="0E101A"/>
                </a:solidFill>
                <a:latin typeface="Times New Roman"/>
                <a:ea typeface="Times New Roman"/>
                <a:cs typeface="Times New Roman"/>
                <a:sym typeface="Times New Roman"/>
              </a:rPr>
              <a:t>Chinese cooking robot: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introduces the idea of pairing a cooking robot with a food delivery system</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researcher’s idea is to create their own delivery company</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Digital recipe couriers to bring pre-portioned and pre-cut ingredients and recyclable dishes</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Couriers would arrive at the user’s home, empty the bin with used ingredients and dishes, and load the user’s refrigerator with new ingredient boxes</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Process can guarantee food hygiene with fresh ingredients and reduce the cost of those ingredients with no waste involved from the portioning</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Cleaning up after preparing a meal can be more complicated than cooking, which would require disposable plates and utensils, as well as a nonstick pan.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current system suggests creating a specific company just for delivering, as it is a vital improvement in preparing a meal and cleaning up after it. Due to technological innovation since 2011, this technique can be simplified by attaching the robot’s capabilities with an existing food delivery service.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e6e169892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e6e169892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In Sweden, researchers documented data consisting of video recordings that observed senior volunteers following recipes they chose themselves.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Visual content analysis methods guided the analysis of the videos to identify the immediate help needed in the kitchen.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main focus of the research was on physical manipulation, organization and coordination, and reorchestration and reorganization.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Analysts designed relief from the data for operational assistance to support practical operations of manipulating tools to complete actions in the kitchen and organizational assistance to help progression towards achieving the art of cooking.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The critical role for operational assistance is a system that can secure or stabilize items across the work surface to allow full use of dexterity. For example, having a bowl or cutting board secured enables the user to both hands during actions like stirring or cutting ingredients.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To encourage active and prosperous aging, adapting and coping to age-related changes is critical.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Sensors that can keep track of kitchen items and tools are encouraged so that the system can provide support in maintenance, availability, and selection of tools in a way that reinforces the user’s skills and competencies.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This assistance can aid in organizational assistance as well. During the cooking process, users have to keep up with a multitude of steps and items. Designing organizational assistance to keep track of locations of relevant objects and their movements during the process can optimize the simultaneous progression of different tasks and minimize movement in the kitchen space.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Cooking skills were central to older adults’ ability to live independently and contribute to successful and active aging.</a:t>
            </a:r>
            <a:endParaRPr sz="12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1200">
              <a:solidFill>
                <a:srgbClr val="0E101A"/>
              </a:solidFill>
              <a:latin typeface="Times New Roman"/>
              <a:ea typeface="Times New Roman"/>
              <a:cs typeface="Times New Roman"/>
              <a:sym typeface="Times New Roman"/>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e6df782a0d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e6df782a0d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lnSpc>
                <a:spcPct val="10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7f0fbbf6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e7f0fbbf6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we started thinking of ideas for what we wanted our simulation to be we kind of started by looking at the intentions for it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e7f0fbbf6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e7f0fbbf6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e94748553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e94748553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e94748553e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e94748553e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e94748553e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e94748553e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e94748553e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e94748553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e94748553e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e94748553e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e6df782a0d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e6df782a0d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Alexander Spivey</a:t>
            </a:r>
            <a:endParaRPr/>
          </a:p>
          <a:p>
            <a:pPr indent="0" lvl="0" marL="0" rtl="0" algn="l">
              <a:spcBef>
                <a:spcPts val="0"/>
              </a:spcBef>
              <a:spcAft>
                <a:spcPts val="0"/>
              </a:spcAft>
              <a:buNone/>
            </a:pPr>
            <a:r>
              <a:rPr lang="en"/>
              <a:t>Even though one might not think it at first, aging is considered to be one of the most </a:t>
            </a:r>
            <a:r>
              <a:rPr lang="en"/>
              <a:t>prominent</a:t>
            </a:r>
            <a:r>
              <a:rPr lang="en"/>
              <a:t> disabilities due to how it whittles away one’s </a:t>
            </a:r>
            <a:r>
              <a:rPr lang="en"/>
              <a:t>abilities</a:t>
            </a:r>
            <a:r>
              <a:rPr lang="en"/>
              <a:t> and increases there limitations. According to the UN, the percentage of the global population aged 60 years or older rose from 8.5 percent in 1980 to 12.3 percent in 2015, with that number projected to rise past 21.5 percent by 2050, which can be seen in Fig. 1 [1]</a:t>
            </a:r>
            <a:endParaRPr/>
          </a:p>
          <a:p>
            <a:pPr indent="0" lvl="0" marL="0" rtl="0" algn="l">
              <a:spcBef>
                <a:spcPts val="0"/>
              </a:spcBef>
              <a:spcAft>
                <a:spcPts val="0"/>
              </a:spcAft>
              <a:buNone/>
            </a:pPr>
            <a:r>
              <a:rPr lang="en"/>
              <a:t>Next page as well: 1:07seconds</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e94748553e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e94748553e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e6df782a0d_1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e6df782a0d_1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e98d485e4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e98d485e4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MERRITT: </a:t>
            </a:r>
            <a:r>
              <a:rPr lang="en" sz="1200">
                <a:solidFill>
                  <a:srgbClr val="0E101A"/>
                </a:solidFill>
                <a:latin typeface="Times New Roman"/>
                <a:ea typeface="Times New Roman"/>
                <a:cs typeface="Times New Roman"/>
                <a:sym typeface="Times New Roman"/>
              </a:rPr>
              <a:t>Current robots that address disabilities have little overlap regarding specific functions to help relieve the main  problems mentioned early in the presentation so the goal would be to combine systems to help relieve obstacles. This combination could help reduce cost as well as space taken.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MERRITT:Researchers concluded that two problem areas that were the least researched were social isolation and lack of recreation. A cooking robot with an interface to interact with the user can help with social isolation and have a cooking activity to provide a recreational activity. The interaction cooking with the robot can build the confidence of the users’ mobility and bring satisfaction in completing a task with the help of the robot.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ALEX:Due to mistrust of technology, it is imperative that future robots have attributes that are proven to be trustworthy. Researchers observed that older people responded more positively to life-simulation features, eye contact, robot personalization, and obeying commands, all undervalued elements by roboticists.</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ALEX:Another important focus is the necessity to become accessible to all, not just price, but its capabilities to work with a wide range of disabilities. It is vital for future systems to be easily serviceable with a dedicated team of appropriately trained customer support to deal with all disabilities in the case of a system malfunction, which could leave users meal-less. </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MERRITT:Other factors worth adding are interaction assistance, calling life alert if the system’s camera and audio sensor detect a fall, visual guidance for the visually impaired through the system’s camera and speech interface, adding multi-leveled communication for multi-impaired users (using a combination of lights, sounds, and vibrations to communicate instructions), a reminder system for medicinal purposes (such as future appointments or even medication times), and a viable communication system that would allow users to dial emergency services quickly.</a:t>
            </a:r>
            <a:endParaRPr sz="1200">
              <a:solidFill>
                <a:srgbClr val="0E101A"/>
              </a:solidFill>
              <a:latin typeface="Times New Roman"/>
              <a:ea typeface="Times New Roman"/>
              <a:cs typeface="Times New Roman"/>
              <a:sym typeface="Times New Roman"/>
            </a:endParaRPr>
          </a:p>
          <a:p>
            <a:pPr indent="-304800" lvl="0" marL="457200" rtl="0" algn="just">
              <a:spcBef>
                <a:spcPts val="0"/>
              </a:spcBef>
              <a:spcAft>
                <a:spcPts val="0"/>
              </a:spcAft>
              <a:buClr>
                <a:srgbClr val="0E101A"/>
              </a:buClr>
              <a:buSzPts val="1200"/>
              <a:buFont typeface="Times New Roman"/>
              <a:buChar char="-"/>
            </a:pPr>
            <a:r>
              <a:rPr lang="en" sz="1200">
                <a:solidFill>
                  <a:srgbClr val="0E101A"/>
                </a:solidFill>
                <a:latin typeface="Times New Roman"/>
                <a:ea typeface="Times New Roman"/>
                <a:cs typeface="Times New Roman"/>
                <a:sym typeface="Times New Roman"/>
              </a:rPr>
              <a:t>ALEX:With time, commercial applications/services can be adjusted and added to be more inclusive towards differently-abled usability: such as access to Skype or Facebook Portal to easily connect with family and friends, adding a workout or physical therapy programs (that could be one on one or prerecorded) to lead the user through mobility stretches, and/or a delivery service similar to the one produced by the Chinese cooking robot. Like the aforementioned service, the goal is to connect the system to current companies like HelloFresh, Instacart, and Doordash to offer pre-packaged grocery delivery. The delivery service from the Chinese cooking robot has proven to reduce the tasks the robot system and the user has to perform by pre-portioning and pre-cutting ingredients while giving the user the ability to handpick one’s meals.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e7f0fbbf6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e7f0fbbf6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rgbClr val="0E101A"/>
              </a:buClr>
              <a:buSzPts val="1200"/>
              <a:buFont typeface="Times New Roman"/>
              <a:buChar char="-"/>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e98d485e4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e98d485e4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e98d485e48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e98d485e48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e98d485e48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e98d485e48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e6df782a0d_1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e6df782a0d_1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As a new wave of older adults start shying away from nursing homes, studies have increased to create robots with specific parameters to operate within the average household. As of now, there are eight main obstacles to face for those who want to age in place or suffer from disabilities: </a:t>
            </a:r>
            <a:endParaRPr/>
          </a:p>
          <a:p>
            <a:pPr indent="0" lvl="0" marL="0" rtl="0" algn="l">
              <a:spcBef>
                <a:spcPts val="0"/>
              </a:spcBef>
              <a:spcAft>
                <a:spcPts val="0"/>
              </a:spcAft>
              <a:buNone/>
            </a:pPr>
            <a:r>
              <a:t/>
            </a:r>
            <a:endParaRPr/>
          </a:p>
          <a:p>
            <a:pPr indent="0" lvl="0" marL="0" rtl="0" algn="just">
              <a:spcBef>
                <a:spcPts val="0"/>
              </a:spcBef>
              <a:spcAft>
                <a:spcPts val="0"/>
              </a:spcAft>
              <a:buNone/>
            </a:pPr>
            <a:r>
              <a:rPr lang="en" sz="1200">
                <a:solidFill>
                  <a:schemeClr val="dk1"/>
                </a:solidFill>
                <a:latin typeface="Times New Roman"/>
                <a:ea typeface="Times New Roman"/>
                <a:cs typeface="Times New Roman"/>
                <a:sym typeface="Times New Roman"/>
              </a:rPr>
              <a:t>Currently, there is a wide range of cooking robots that have been produced, with a few explicitly made with disabilities in mind. By broadening the capabilities of these current systems through analysis and modification, it could allow a single device to be mass manufactured and used by most types of differently-abled people.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7f0fbbf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7f0fbbf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Chinese researchers </a:t>
            </a:r>
            <a:r>
              <a:rPr lang="en"/>
              <a:t>were able to create a complete kitchen robot for people with disabilities that had four main functions: automatic loading of ingredients, cooking, sending of dishes, and self-cleaning. </a:t>
            </a:r>
            <a:endParaRPr/>
          </a:p>
          <a:p>
            <a:pPr indent="-298450" lvl="0" marL="457200" rtl="0" algn="l">
              <a:spcBef>
                <a:spcPts val="0"/>
              </a:spcBef>
              <a:spcAft>
                <a:spcPts val="0"/>
              </a:spcAft>
              <a:buSzPts val="1100"/>
              <a:buChar char="-"/>
            </a:pPr>
            <a:r>
              <a:rPr lang="en"/>
              <a:t>In addition to automatic loading, ingredients are also delivered pre-portioned and pre-cut in a box component to lessen the strain. When the customer wants a specific meal, a telescope and RFID (radio frequency identification) transceiver will read an RFID tag to determine whether the components for that meal are present, available, and within the specific ingredients expiration date. The grabbing manipulator loads the ingredients into the cooking modul after its prep. The system can perform basic Chinese cooking techniques (such as the toss, stir, and flip), automatically put raw ingredients into the wok, and cook the food equally. </a:t>
            </a:r>
            <a:endParaRPr/>
          </a:p>
          <a:p>
            <a:pPr indent="-298450" lvl="0" marL="457200" rtl="0" algn="l">
              <a:spcBef>
                <a:spcPts val="0"/>
              </a:spcBef>
              <a:spcAft>
                <a:spcPts val="0"/>
              </a:spcAft>
              <a:buSzPts val="1100"/>
              <a:buChar char="-"/>
            </a:pPr>
            <a:r>
              <a:rPr lang="en"/>
              <a:t>The robot can cook over three hundred Chinese dishes “typical for the aged”, giving users familiarity and comfort with their meals. </a:t>
            </a:r>
            <a:endParaRPr/>
          </a:p>
          <a:p>
            <a:pPr indent="-298450" lvl="0" marL="457200" rtl="0" algn="l">
              <a:spcBef>
                <a:spcPts val="0"/>
              </a:spcBef>
              <a:spcAft>
                <a:spcPts val="0"/>
              </a:spcAft>
              <a:buSzPts val="1100"/>
              <a:buChar char="-"/>
            </a:pPr>
            <a:r>
              <a:rPr lang="en"/>
              <a:t>To automatically deliver cooked dishes, a rotary table is attached to the robot. This table is raised and can hold multiple dishes simultaneously without causing extra strains on the user by allowing rotation. After the cooking process is complete, the robot will then begin the automatic cleaning process. The wok, the stirring tool, the wok cover, and the sink will all clean themselves.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6df782a0d_1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6df782a0d_1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For a robot to perform these tasks, it needs plenty of space to do so. One of the major cons to this system is its overwhelming size. The dimensions of the robot, excluding the fume treatment module and the touch screen system, are 2.295 m in length, 0.770 m in width, and 2.000 m in height. For someone with a smaller kitchen or a larger wheelchair, the robot’s size can create mobility issues for the user. In the conclusion of their article, the author states that its size was too cumbersome for most kitchens. </a:t>
            </a:r>
            <a:endParaRPr/>
          </a:p>
          <a:p>
            <a:pPr indent="-298450" lvl="0" marL="457200" rtl="0" algn="l">
              <a:spcBef>
                <a:spcPts val="0"/>
              </a:spcBef>
              <a:spcAft>
                <a:spcPts val="0"/>
              </a:spcAft>
              <a:buSzPts val="1100"/>
              <a:buChar char="-"/>
            </a:pPr>
            <a:r>
              <a:rPr lang="en"/>
              <a:t>The abilities of this cooking robot are essential for people with disabilities but allow very little independence in the cooking process. For older adults who prefer to age in place, independence is essential, and customization in the amount of help the robot provides is vital to allow accessibility for people with all ranges of disabilities.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7f0fbbf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7f0fbbf6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 Switzerland, an AR-Supported induction (AR-SI) cooker prototype has been created to aid the user within the cooking process while still allowing independence [5]. </a:t>
            </a:r>
            <a:endParaRPr/>
          </a:p>
          <a:p>
            <a:pPr indent="0" lvl="0" marL="0" rtl="0" algn="l">
              <a:spcBef>
                <a:spcPts val="0"/>
              </a:spcBef>
              <a:spcAft>
                <a:spcPts val="0"/>
              </a:spcAft>
              <a:buClr>
                <a:schemeClr val="dk1"/>
              </a:buClr>
              <a:buSzPts val="1100"/>
              <a:buFont typeface="Arial"/>
              <a:buNone/>
            </a:pPr>
            <a:r>
              <a:rPr lang="en"/>
              <a:t>The AR-SI cooker promotes healthier gastronomy by creating and assisting the user with a simplified, healthy recipe. </a:t>
            </a:r>
            <a:endParaRPr/>
          </a:p>
          <a:p>
            <a:pPr indent="0" lvl="0" marL="0" rtl="0" algn="l">
              <a:spcBef>
                <a:spcPts val="0"/>
              </a:spcBef>
              <a:spcAft>
                <a:spcPts val="0"/>
              </a:spcAft>
              <a:buClr>
                <a:schemeClr val="dk1"/>
              </a:buClr>
              <a:buSzPts val="1100"/>
              <a:buFont typeface="Arial"/>
              <a:buNone/>
            </a:pPr>
            <a:r>
              <a:rPr lang="en"/>
              <a:t>It’s three main priorities are to: help regular people who lack culinary, train cooking candidates within a culinary school, and </a:t>
            </a:r>
            <a:r>
              <a:rPr lang="en"/>
              <a:t>upgrade</a:t>
            </a:r>
            <a:r>
              <a:rPr lang="en"/>
              <a:t> it in due time</a:t>
            </a:r>
            <a:endParaRPr/>
          </a:p>
          <a:p>
            <a:pPr indent="0" lvl="0" marL="0" rtl="0" algn="l">
              <a:spcBef>
                <a:spcPts val="0"/>
              </a:spcBef>
              <a:spcAft>
                <a:spcPts val="0"/>
              </a:spcAft>
              <a:buClr>
                <a:schemeClr val="dk1"/>
              </a:buClr>
              <a:buSzPts val="1100"/>
              <a:buFont typeface="Arial"/>
              <a:buNone/>
            </a:pPr>
            <a:r>
              <a:rPr lang="en"/>
              <a:t>The system is led by a virtual assistant that’s built on AR with AR support to give detailed steps and instructions on following the recipe step by step. </a:t>
            </a:r>
            <a:endParaRPr/>
          </a:p>
          <a:p>
            <a:pPr indent="0" lvl="0" marL="0" rtl="0" algn="l">
              <a:spcBef>
                <a:spcPts val="0"/>
              </a:spcBef>
              <a:spcAft>
                <a:spcPts val="0"/>
              </a:spcAft>
              <a:buClr>
                <a:schemeClr val="dk1"/>
              </a:buClr>
              <a:buSzPts val="1100"/>
              <a:buFont typeface="Arial"/>
              <a:buNone/>
            </a:pPr>
            <a:r>
              <a:rPr lang="en"/>
              <a:t>It also takes into account weight control and presents a 3D visualization of the cooker and pan.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38seconds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e6df782a0d_1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e6df782a0d_1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Alexander Spivey</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The AR-SI cooker has a primary weight sensor and monitors the ingredients' weight to ensure each ingredient is appropriately proportioned. </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With the use of the weight sensor, users can cut down on food waste</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The system uses induction technology which is significantly safer to use</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This cooker also assists in promoting accessible and efficient healthy eating by storing nutrition information through an IoT (Internet of Things) network. </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Due to this, it can keep up with data like consumed power, food temperature, and food amount. </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The AR-SI is only just a preliminary step; however, with time, the integration with food robots by adding automatic cutting systems will allow for even more efficient systems.</a:t>
            </a:r>
            <a:endParaRPr>
              <a:solidFill>
                <a:schemeClr val="dk1"/>
              </a:solidFill>
            </a:endParaRPr>
          </a:p>
          <a:p>
            <a:pPr indent="0" lvl="0" marL="0" rtl="0" algn="l">
              <a:spcBef>
                <a:spcPts val="0"/>
              </a:spcBef>
              <a:spcAft>
                <a:spcPts val="0"/>
              </a:spcAft>
              <a:buClr>
                <a:srgbClr val="1B212C"/>
              </a:buClr>
              <a:buSzPts val="1100"/>
              <a:buFont typeface="Arial"/>
              <a:buNone/>
            </a:pPr>
            <a:r>
              <a:t/>
            </a:r>
            <a:endParaRPr>
              <a:solidFill>
                <a:schemeClr val="dk1"/>
              </a:solidFill>
            </a:endParaRPr>
          </a:p>
          <a:p>
            <a:pPr indent="0" lvl="0" marL="0" rtl="0" algn="l">
              <a:spcBef>
                <a:spcPts val="0"/>
              </a:spcBef>
              <a:spcAft>
                <a:spcPts val="0"/>
              </a:spcAft>
              <a:buClr>
                <a:srgbClr val="1B212C"/>
              </a:buClr>
              <a:buSzPts val="1100"/>
              <a:buFont typeface="Arial"/>
              <a:buNone/>
            </a:pPr>
            <a:r>
              <a:rPr lang="en">
                <a:solidFill>
                  <a:schemeClr val="dk1"/>
                </a:solidFill>
              </a:rPr>
              <a:t>37seconds</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hyperlink" Target="http://drive.google.com/file/d/17nfCieBzrslWjcj41sk3sGQkiXoAQpk-/view" TargetMode="External"/><Relationship Id="rId4" Type="http://schemas.openxmlformats.org/officeDocument/2006/relationships/image" Target="../media/image1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hyperlink" Target="http://drive.google.com/file/d/1CI_IJ-Inrg90nGmOAt3AYk0HiVAtr4Xw/view" TargetMode="External"/><Relationship Id="rId4" Type="http://schemas.openxmlformats.org/officeDocument/2006/relationships/image" Target="../media/image4.jpg"/><Relationship Id="rId5" Type="http://schemas.openxmlformats.org/officeDocument/2006/relationships/hyperlink" Target="http://drive.google.com/file/d/1pRadrv7MWM4y6vL2f_jSdDD8mZbmJcab/view" TargetMode="External"/><Relationship Id="rId6" Type="http://schemas.openxmlformats.org/officeDocument/2006/relationships/image" Target="../media/image3.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hyperlink" Target="http://drive.google.com/file/d/1Wv7M78xL5v9GKoHCYxdAR1Lf_BJAnla6/view" TargetMode="External"/><Relationship Id="rId4"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hyperlink" Target="http://drive.google.com/file/d/1kq30JZPd2j0P5isqZHvJ-fumrDgRIDhU/view" TargetMode="Externa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 Id="rId3"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736975"/>
            <a:ext cx="52092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Analysis of Current Assistive Cooking Technology and Needed Future Components</a:t>
            </a:r>
            <a:endParaRPr/>
          </a:p>
        </p:txBody>
      </p:sp>
      <p:sp>
        <p:nvSpPr>
          <p:cNvPr id="135" name="Google Shape;135;p13"/>
          <p:cNvSpPr txBox="1"/>
          <p:nvPr>
            <p:ph idx="1" type="subTitle"/>
          </p:nvPr>
        </p:nvSpPr>
        <p:spPr>
          <a:xfrm>
            <a:off x="3537150" y="39572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Alexander Spivey and Merritt Cahoon</a:t>
            </a:r>
            <a:endParaRPr b="1"/>
          </a:p>
        </p:txBody>
      </p:sp>
      <p:sp>
        <p:nvSpPr>
          <p:cNvPr id="136" name="Google Shape;13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64050" y="649775"/>
            <a:ext cx="6615900" cy="7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t>RAMCIP</a:t>
            </a:r>
            <a:endParaRPr sz="4200"/>
          </a:p>
        </p:txBody>
      </p:sp>
      <p:sp>
        <p:nvSpPr>
          <p:cNvPr id="206" name="Google Shape;206;p22"/>
          <p:cNvSpPr txBox="1"/>
          <p:nvPr>
            <p:ph idx="2" type="body"/>
          </p:nvPr>
        </p:nvSpPr>
        <p:spPr>
          <a:xfrm>
            <a:off x="1264050" y="1464013"/>
            <a:ext cx="6615900" cy="30297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750"/>
              </a:spcBef>
              <a:spcAft>
                <a:spcPts val="0"/>
              </a:spcAft>
              <a:buClr>
                <a:schemeClr val="dk2"/>
              </a:buClr>
              <a:buSzPts val="1800"/>
              <a:buChar char="●"/>
            </a:pPr>
            <a:r>
              <a:rPr lang="en" sz="1800">
                <a:solidFill>
                  <a:schemeClr val="dk2"/>
                </a:solidFill>
              </a:rPr>
              <a:t>Initiative to share responsibilities with caregivers</a:t>
            </a:r>
            <a:endParaRPr sz="1800">
              <a:solidFill>
                <a:schemeClr val="dk2"/>
              </a:solidFill>
            </a:endParaRPr>
          </a:p>
          <a:p>
            <a:pPr indent="-342900" lvl="0" marL="457200" rtl="0" algn="l">
              <a:lnSpc>
                <a:spcPct val="100000"/>
              </a:lnSpc>
              <a:spcBef>
                <a:spcPts val="750"/>
              </a:spcBef>
              <a:spcAft>
                <a:spcPts val="0"/>
              </a:spcAft>
              <a:buClr>
                <a:schemeClr val="dk2"/>
              </a:buClr>
              <a:buSzPts val="1800"/>
              <a:buChar char="●"/>
            </a:pPr>
            <a:r>
              <a:rPr lang="en" sz="1800">
                <a:solidFill>
                  <a:schemeClr val="dk2"/>
                </a:solidFill>
              </a:rPr>
              <a:t>Supports assistance provision for daily activities</a:t>
            </a:r>
            <a:endParaRPr sz="1800">
              <a:solidFill>
                <a:schemeClr val="dk2"/>
              </a:solidFill>
            </a:endParaRPr>
          </a:p>
          <a:p>
            <a:pPr indent="-342900" lvl="0" marL="457200" rtl="0" algn="l">
              <a:lnSpc>
                <a:spcPct val="100000"/>
              </a:lnSpc>
              <a:spcBef>
                <a:spcPts val="750"/>
              </a:spcBef>
              <a:spcAft>
                <a:spcPts val="0"/>
              </a:spcAft>
              <a:buClr>
                <a:schemeClr val="dk2"/>
              </a:buClr>
              <a:buSzPts val="1800"/>
              <a:buChar char="●"/>
            </a:pPr>
            <a:r>
              <a:rPr lang="en" sz="1800">
                <a:solidFill>
                  <a:schemeClr val="dk2"/>
                </a:solidFill>
              </a:rPr>
              <a:t>Developed methods: unobtrusive human activity recognition</a:t>
            </a:r>
            <a:endParaRPr sz="1800">
              <a:solidFill>
                <a:schemeClr val="dk2"/>
              </a:solidFill>
            </a:endParaRPr>
          </a:p>
          <a:p>
            <a:pPr indent="-342900" lvl="1" marL="914400" rtl="0" algn="l">
              <a:lnSpc>
                <a:spcPct val="100000"/>
              </a:lnSpc>
              <a:spcBef>
                <a:spcPts val="750"/>
              </a:spcBef>
              <a:spcAft>
                <a:spcPts val="0"/>
              </a:spcAft>
              <a:buClr>
                <a:schemeClr val="dk2"/>
              </a:buClr>
              <a:buSzPts val="1800"/>
              <a:buChar char="○"/>
            </a:pPr>
            <a:r>
              <a:rPr lang="en" sz="1800">
                <a:solidFill>
                  <a:schemeClr val="dk2"/>
                </a:solidFill>
              </a:rPr>
              <a:t>identify intricate human actions </a:t>
            </a:r>
            <a:endParaRPr sz="1800">
              <a:solidFill>
                <a:schemeClr val="dk2"/>
              </a:solidFill>
            </a:endParaRPr>
          </a:p>
          <a:p>
            <a:pPr indent="-342900" lvl="1" marL="914400" rtl="0" algn="l">
              <a:lnSpc>
                <a:spcPct val="100000"/>
              </a:lnSpc>
              <a:spcBef>
                <a:spcPts val="750"/>
              </a:spcBef>
              <a:spcAft>
                <a:spcPts val="0"/>
              </a:spcAft>
              <a:buClr>
                <a:schemeClr val="dk2"/>
              </a:buClr>
              <a:buSzPts val="1800"/>
              <a:buChar char="○"/>
            </a:pPr>
            <a:r>
              <a:rPr lang="en" sz="1800">
                <a:solidFill>
                  <a:schemeClr val="dk2"/>
                </a:solidFill>
              </a:rPr>
              <a:t>behavior of multiple personals </a:t>
            </a:r>
            <a:endParaRPr sz="1800">
              <a:solidFill>
                <a:schemeClr val="dk2"/>
              </a:solidFill>
            </a:endParaRPr>
          </a:p>
          <a:p>
            <a:pPr indent="-342900" lvl="0" marL="457200" rtl="0" algn="l">
              <a:lnSpc>
                <a:spcPct val="100000"/>
              </a:lnSpc>
              <a:spcBef>
                <a:spcPts val="300"/>
              </a:spcBef>
              <a:spcAft>
                <a:spcPts val="0"/>
              </a:spcAft>
              <a:buClr>
                <a:schemeClr val="dk2"/>
              </a:buClr>
              <a:buSzPts val="1800"/>
              <a:buChar char="●"/>
            </a:pPr>
            <a:r>
              <a:rPr lang="en" sz="1800">
                <a:solidFill>
                  <a:schemeClr val="dk2"/>
                </a:solidFill>
              </a:rPr>
              <a:t>Reduces dependence on human caregivers &amp; hospitals</a:t>
            </a:r>
            <a:endParaRPr sz="1800">
              <a:solidFill>
                <a:schemeClr val="dk2"/>
              </a:solidFill>
            </a:endParaRPr>
          </a:p>
          <a:p>
            <a:pPr indent="-342900" lvl="0" marL="457200" rtl="0" algn="l">
              <a:lnSpc>
                <a:spcPct val="100000"/>
              </a:lnSpc>
              <a:spcBef>
                <a:spcPts val="0"/>
              </a:spcBef>
              <a:spcAft>
                <a:spcPts val="0"/>
              </a:spcAft>
              <a:buClr>
                <a:schemeClr val="dk2"/>
              </a:buClr>
              <a:buSzPts val="1800"/>
              <a:buChar char="●"/>
            </a:pPr>
            <a:r>
              <a:rPr lang="en" sz="1800">
                <a:solidFill>
                  <a:schemeClr val="dk2"/>
                </a:solidFill>
              </a:rPr>
              <a:t>Live demonstrations continue while towards commercialization</a:t>
            </a:r>
            <a:endParaRPr sz="1800">
              <a:solidFill>
                <a:schemeClr val="dk2"/>
              </a:solidFill>
            </a:endParaRPr>
          </a:p>
        </p:txBody>
      </p:sp>
      <p:sp>
        <p:nvSpPr>
          <p:cNvPr id="207" name="Google Shape;207;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8" name="Google Shape;208;p22"/>
          <p:cNvSpPr txBox="1"/>
          <p:nvPr/>
        </p:nvSpPr>
        <p:spPr>
          <a:xfrm>
            <a:off x="8595400" y="40825"/>
            <a:ext cx="5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[6]</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3"/>
          <p:cNvSpPr txBox="1"/>
          <p:nvPr>
            <p:ph idx="1" type="body"/>
          </p:nvPr>
        </p:nvSpPr>
        <p:spPr>
          <a:xfrm>
            <a:off x="1768125" y="4310138"/>
            <a:ext cx="5684700" cy="5238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rPr lang="en"/>
              <a:t>Fig. 4  A picture of the RAMCIP robot. User’s face was blurred for privacy reasons [7]. </a:t>
            </a:r>
            <a:endParaRPr/>
          </a:p>
        </p:txBody>
      </p:sp>
      <p:sp>
        <p:nvSpPr>
          <p:cNvPr id="214" name="Google Shape;21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15" name="Google Shape;215;p23"/>
          <p:cNvPicPr preferRelativeResize="0"/>
          <p:nvPr/>
        </p:nvPicPr>
        <p:blipFill>
          <a:blip r:embed="rId3">
            <a:alphaModFix/>
          </a:blip>
          <a:stretch>
            <a:fillRect/>
          </a:stretch>
        </p:blipFill>
        <p:spPr>
          <a:xfrm>
            <a:off x="2804327" y="697852"/>
            <a:ext cx="3612300" cy="3612300"/>
          </a:xfrm>
          <a:prstGeom prst="rect">
            <a:avLst/>
          </a:prstGeom>
          <a:noFill/>
          <a:ln>
            <a:noFill/>
          </a:ln>
        </p:spPr>
      </p:pic>
      <p:pic>
        <p:nvPicPr>
          <p:cNvPr id="216" name="Google Shape;216;p23"/>
          <p:cNvPicPr preferRelativeResize="0"/>
          <p:nvPr/>
        </p:nvPicPr>
        <p:blipFill>
          <a:blip r:embed="rId4">
            <a:alphaModFix/>
          </a:blip>
          <a:stretch>
            <a:fillRect/>
          </a:stretch>
        </p:blipFill>
        <p:spPr>
          <a:xfrm>
            <a:off x="1146000" y="413625"/>
            <a:ext cx="6928949" cy="38965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4"/>
          <p:cNvSpPr txBox="1"/>
          <p:nvPr>
            <p:ph type="title"/>
          </p:nvPr>
        </p:nvSpPr>
        <p:spPr>
          <a:xfrm>
            <a:off x="852625" y="1044488"/>
            <a:ext cx="4776000" cy="130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u="sng"/>
              <a:t>Section 1a. </a:t>
            </a:r>
            <a:endParaRPr sz="3600" u="sng"/>
          </a:p>
          <a:p>
            <a:pPr indent="0" lvl="0" marL="0" rtl="0" algn="l">
              <a:spcBef>
                <a:spcPts val="0"/>
              </a:spcBef>
              <a:spcAft>
                <a:spcPts val="0"/>
              </a:spcAft>
              <a:buNone/>
            </a:pPr>
            <a:r>
              <a:rPr lang="en" sz="3600"/>
              <a:t>Interface</a:t>
            </a:r>
            <a:endParaRPr sz="3600"/>
          </a:p>
        </p:txBody>
      </p:sp>
      <p:sp>
        <p:nvSpPr>
          <p:cNvPr id="222" name="Google Shape;222;p24"/>
          <p:cNvSpPr txBox="1"/>
          <p:nvPr>
            <p:ph idx="1" type="body"/>
          </p:nvPr>
        </p:nvSpPr>
        <p:spPr>
          <a:xfrm>
            <a:off x="752125" y="2571738"/>
            <a:ext cx="4876500" cy="15693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sz="1800"/>
              <a:t>Definition</a:t>
            </a:r>
            <a:endParaRPr sz="1800"/>
          </a:p>
          <a:p>
            <a:pPr indent="-342900" lvl="0" marL="457200" rtl="0" algn="l">
              <a:lnSpc>
                <a:spcPct val="100000"/>
              </a:lnSpc>
              <a:spcBef>
                <a:spcPts val="1200"/>
              </a:spcBef>
              <a:spcAft>
                <a:spcPts val="0"/>
              </a:spcAft>
              <a:buSzPts val="1800"/>
              <a:buChar char="●"/>
            </a:pPr>
            <a:r>
              <a:rPr lang="en" sz="1800"/>
              <a:t>A </a:t>
            </a:r>
            <a:r>
              <a:rPr lang="en" sz="1800"/>
              <a:t>device</a:t>
            </a:r>
            <a:r>
              <a:rPr lang="en" sz="1800"/>
              <a:t> that enables communication between the user and the computer</a:t>
            </a:r>
            <a:endParaRPr sz="1800"/>
          </a:p>
        </p:txBody>
      </p:sp>
      <p:sp>
        <p:nvSpPr>
          <p:cNvPr id="223" name="Google Shape;223;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5"/>
          <p:cNvSpPr txBox="1"/>
          <p:nvPr>
            <p:ph type="title"/>
          </p:nvPr>
        </p:nvSpPr>
        <p:spPr>
          <a:xfrm>
            <a:off x="977700" y="946863"/>
            <a:ext cx="7188600" cy="78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300"/>
              <a:t>Autonomous Narration</a:t>
            </a:r>
            <a:endParaRPr sz="4300"/>
          </a:p>
        </p:txBody>
      </p:sp>
      <p:sp>
        <p:nvSpPr>
          <p:cNvPr id="229" name="Google Shape;229;p25"/>
          <p:cNvSpPr txBox="1"/>
          <p:nvPr>
            <p:ph idx="1" type="body"/>
          </p:nvPr>
        </p:nvSpPr>
        <p:spPr>
          <a:xfrm>
            <a:off x="977700" y="1780750"/>
            <a:ext cx="7188600" cy="2417400"/>
          </a:xfrm>
          <a:prstGeom prst="rect">
            <a:avLst/>
          </a:prstGeom>
        </p:spPr>
        <p:txBody>
          <a:bodyPr anchorCtr="0" anchor="t" bIns="91425" lIns="91425" spcFirstLastPara="1" rIns="91425" wrap="square" tIns="91425">
            <a:normAutofit/>
          </a:bodyPr>
          <a:lstStyle/>
          <a:p>
            <a:pPr indent="-340029" lvl="0" marL="457200" rtl="0" algn="l">
              <a:lnSpc>
                <a:spcPct val="100000"/>
              </a:lnSpc>
              <a:spcBef>
                <a:spcPts val="0"/>
              </a:spcBef>
              <a:spcAft>
                <a:spcPts val="0"/>
              </a:spcAft>
              <a:buSzPts val="1755"/>
              <a:buChar char="●"/>
            </a:pPr>
            <a:r>
              <a:rPr lang="en" sz="1754"/>
              <a:t>Functional </a:t>
            </a:r>
            <a:r>
              <a:rPr lang="en" sz="1754"/>
              <a:t>autonomy</a:t>
            </a:r>
            <a:r>
              <a:rPr lang="en" sz="1754"/>
              <a:t>:</a:t>
            </a:r>
            <a:endParaRPr sz="1754"/>
          </a:p>
          <a:p>
            <a:pPr indent="-333679" lvl="1" marL="914400" rtl="0" algn="l">
              <a:lnSpc>
                <a:spcPct val="100000"/>
              </a:lnSpc>
              <a:spcBef>
                <a:spcPts val="0"/>
              </a:spcBef>
              <a:spcAft>
                <a:spcPts val="0"/>
              </a:spcAft>
              <a:buSzPts val="1655"/>
              <a:buChar char="○"/>
            </a:pPr>
            <a:r>
              <a:rPr lang="en" sz="1754"/>
              <a:t>“integrating, perception, action, planning, &amp;  learning capabilities”</a:t>
            </a:r>
            <a:endParaRPr sz="1754"/>
          </a:p>
          <a:p>
            <a:pPr indent="-340029" lvl="1" marL="914400" rtl="0" algn="l">
              <a:lnSpc>
                <a:spcPct val="100000"/>
              </a:lnSpc>
              <a:spcBef>
                <a:spcPts val="0"/>
              </a:spcBef>
              <a:spcAft>
                <a:spcPts val="0"/>
              </a:spcAft>
              <a:buSzPts val="1755"/>
              <a:buChar char="○"/>
            </a:pPr>
            <a:r>
              <a:rPr lang="en" sz="1754"/>
              <a:t>inability to explain or demonstrate their internal process.</a:t>
            </a:r>
            <a:endParaRPr sz="1754"/>
          </a:p>
          <a:p>
            <a:pPr indent="-340029" lvl="1" marL="914400" rtl="0" algn="l">
              <a:lnSpc>
                <a:spcPct val="100000"/>
              </a:lnSpc>
              <a:spcBef>
                <a:spcPts val="0"/>
              </a:spcBef>
              <a:spcAft>
                <a:spcPts val="0"/>
              </a:spcAft>
              <a:buSzPts val="1755"/>
              <a:buChar char="○"/>
            </a:pPr>
            <a:r>
              <a:rPr lang="en" sz="1754"/>
              <a:t>three-layered model as retrievable episodic memory</a:t>
            </a:r>
            <a:endParaRPr sz="1754"/>
          </a:p>
          <a:p>
            <a:pPr indent="-340029" lvl="0" marL="457200" rtl="0" algn="l">
              <a:lnSpc>
                <a:spcPct val="100000"/>
              </a:lnSpc>
              <a:spcBef>
                <a:spcPts val="0"/>
              </a:spcBef>
              <a:spcAft>
                <a:spcPts val="0"/>
              </a:spcAft>
              <a:buSzPts val="1755"/>
              <a:buChar char="●"/>
            </a:pPr>
            <a:r>
              <a:rPr lang="en" sz="1754"/>
              <a:t>Speech parameters:</a:t>
            </a:r>
            <a:endParaRPr sz="1754"/>
          </a:p>
          <a:p>
            <a:pPr indent="-333679" lvl="1" marL="914400" rtl="0" algn="l">
              <a:lnSpc>
                <a:spcPct val="100000"/>
              </a:lnSpc>
              <a:spcBef>
                <a:spcPts val="0"/>
              </a:spcBef>
              <a:spcAft>
                <a:spcPts val="0"/>
              </a:spcAft>
              <a:buSzPts val="1655"/>
              <a:buChar char="○"/>
            </a:pPr>
            <a:r>
              <a:rPr lang="en" sz="1754"/>
              <a:t>Learning algorithm with recall to specification</a:t>
            </a:r>
            <a:endParaRPr sz="1754"/>
          </a:p>
          <a:p>
            <a:pPr indent="-333679" lvl="1" marL="914400" rtl="0" algn="l">
              <a:lnSpc>
                <a:spcPct val="100000"/>
              </a:lnSpc>
              <a:spcBef>
                <a:spcPts val="0"/>
              </a:spcBef>
              <a:spcAft>
                <a:spcPts val="0"/>
              </a:spcAft>
              <a:buSzPts val="1655"/>
              <a:buChar char="○"/>
            </a:pPr>
            <a:r>
              <a:rPr lang="en" sz="1754"/>
              <a:t>Limited to task, has higher-level thinking </a:t>
            </a:r>
            <a:endParaRPr/>
          </a:p>
        </p:txBody>
      </p:sp>
      <p:sp>
        <p:nvSpPr>
          <p:cNvPr id="230" name="Google Shape;230;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1" name="Google Shape;231;p25"/>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[8]</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title"/>
          </p:nvPr>
        </p:nvSpPr>
        <p:spPr>
          <a:xfrm>
            <a:off x="977700" y="946863"/>
            <a:ext cx="7188600" cy="78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800"/>
              <a:t>Autonomous Narration cont.</a:t>
            </a:r>
            <a:endParaRPr sz="3800"/>
          </a:p>
        </p:txBody>
      </p:sp>
      <p:sp>
        <p:nvSpPr>
          <p:cNvPr id="237" name="Google Shape;237;p26"/>
          <p:cNvSpPr txBox="1"/>
          <p:nvPr>
            <p:ph idx="1" type="body"/>
          </p:nvPr>
        </p:nvSpPr>
        <p:spPr>
          <a:xfrm>
            <a:off x="977700" y="1780738"/>
            <a:ext cx="7188600" cy="2415900"/>
          </a:xfrm>
          <a:prstGeom prst="rect">
            <a:avLst/>
          </a:prstGeom>
        </p:spPr>
        <p:txBody>
          <a:bodyPr anchorCtr="0" anchor="t" bIns="91425" lIns="91425" spcFirstLastPara="1" rIns="91425" wrap="square" tIns="91425">
            <a:normAutofit/>
          </a:bodyPr>
          <a:lstStyle/>
          <a:p>
            <a:pPr indent="-333679" lvl="0" marL="457200" rtl="0" algn="l">
              <a:lnSpc>
                <a:spcPct val="100000"/>
              </a:lnSpc>
              <a:spcBef>
                <a:spcPts val="0"/>
              </a:spcBef>
              <a:spcAft>
                <a:spcPts val="0"/>
              </a:spcAft>
              <a:buSzPts val="1655"/>
              <a:buChar char="●"/>
            </a:pPr>
            <a:r>
              <a:rPr lang="en" sz="1754"/>
              <a:t>Upgrades</a:t>
            </a:r>
            <a:endParaRPr sz="1754"/>
          </a:p>
          <a:p>
            <a:pPr indent="-333679" lvl="1" marL="914400" rtl="0" algn="l">
              <a:lnSpc>
                <a:spcPct val="100000"/>
              </a:lnSpc>
              <a:spcBef>
                <a:spcPts val="0"/>
              </a:spcBef>
              <a:spcAft>
                <a:spcPts val="0"/>
              </a:spcAft>
              <a:buSzPts val="1655"/>
              <a:buChar char="○"/>
            </a:pPr>
            <a:r>
              <a:rPr lang="en" sz="1754"/>
              <a:t>Neural network; modify speech to qualifications. </a:t>
            </a:r>
            <a:endParaRPr sz="1754"/>
          </a:p>
          <a:p>
            <a:pPr indent="-333679" lvl="1" marL="914400" rtl="0" algn="l">
              <a:lnSpc>
                <a:spcPct val="100000"/>
              </a:lnSpc>
              <a:spcBef>
                <a:spcPts val="0"/>
              </a:spcBef>
              <a:spcAft>
                <a:spcPts val="0"/>
              </a:spcAft>
              <a:buSzPts val="1655"/>
              <a:buChar char="○"/>
            </a:pPr>
            <a:r>
              <a:rPr lang="en" sz="1754"/>
              <a:t>Learning algorithm; intakes natural language corpus </a:t>
            </a:r>
            <a:endParaRPr sz="1754"/>
          </a:p>
          <a:p>
            <a:pPr indent="-340029" lvl="0" marL="457200" rtl="0" algn="l">
              <a:lnSpc>
                <a:spcPct val="100000"/>
              </a:lnSpc>
              <a:spcBef>
                <a:spcPts val="0"/>
              </a:spcBef>
              <a:spcAft>
                <a:spcPts val="0"/>
              </a:spcAft>
              <a:buSzPts val="1755"/>
              <a:buChar char="●"/>
            </a:pPr>
            <a:r>
              <a:rPr lang="en" sz="1754"/>
              <a:t>Benefits:</a:t>
            </a:r>
            <a:endParaRPr sz="1754"/>
          </a:p>
          <a:p>
            <a:pPr indent="-340029" lvl="1" marL="914400" rtl="0" algn="l">
              <a:lnSpc>
                <a:spcPct val="100000"/>
              </a:lnSpc>
              <a:spcBef>
                <a:spcPts val="0"/>
              </a:spcBef>
              <a:spcAft>
                <a:spcPts val="0"/>
              </a:spcAft>
              <a:buSzPts val="1755"/>
              <a:buChar char="○"/>
            </a:pPr>
            <a:r>
              <a:rPr lang="en" sz="1754"/>
              <a:t>Narration allows peak into system processing</a:t>
            </a:r>
            <a:endParaRPr sz="1754"/>
          </a:p>
          <a:p>
            <a:pPr indent="-340029" lvl="1" marL="914400" rtl="0" algn="l">
              <a:lnSpc>
                <a:spcPct val="100000"/>
              </a:lnSpc>
              <a:spcBef>
                <a:spcPts val="0"/>
              </a:spcBef>
              <a:spcAft>
                <a:spcPts val="0"/>
              </a:spcAft>
              <a:buSzPts val="1755"/>
              <a:buChar char="○"/>
            </a:pPr>
            <a:r>
              <a:rPr lang="en" sz="1754"/>
              <a:t>P</a:t>
            </a:r>
            <a:r>
              <a:rPr lang="en" sz="1754"/>
              <a:t>ractice dictation, memory retention,  &amp; active listening </a:t>
            </a:r>
            <a:endParaRPr sz="1754"/>
          </a:p>
          <a:p>
            <a:pPr indent="-340029" lvl="1" marL="914400" rtl="0" algn="l">
              <a:lnSpc>
                <a:spcPct val="100000"/>
              </a:lnSpc>
              <a:spcBef>
                <a:spcPts val="0"/>
              </a:spcBef>
              <a:spcAft>
                <a:spcPts val="0"/>
              </a:spcAft>
              <a:buSzPts val="1755"/>
              <a:buChar char="○"/>
            </a:pPr>
            <a:r>
              <a:rPr lang="en" sz="1754"/>
              <a:t>Verbalization system can help simulate conversing</a:t>
            </a:r>
            <a:endParaRPr sz="1754"/>
          </a:p>
          <a:p>
            <a:pPr indent="-340029" lvl="1" marL="914400" rtl="0" algn="l">
              <a:lnSpc>
                <a:spcPct val="100000"/>
              </a:lnSpc>
              <a:spcBef>
                <a:spcPts val="0"/>
              </a:spcBef>
              <a:spcAft>
                <a:spcPts val="0"/>
              </a:spcAft>
              <a:buSzPts val="1755"/>
              <a:buChar char="○"/>
            </a:pPr>
            <a:r>
              <a:rPr lang="en" sz="1754"/>
              <a:t>Programs to </a:t>
            </a:r>
            <a:r>
              <a:rPr lang="en" sz="1754"/>
              <a:t>communicate using built-in sensors</a:t>
            </a:r>
            <a:endParaRPr sz="1754"/>
          </a:p>
        </p:txBody>
      </p:sp>
      <p:sp>
        <p:nvSpPr>
          <p:cNvPr id="238" name="Google Shape;23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9" name="Google Shape;239;p26"/>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[9,10]</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idx="1" type="body"/>
          </p:nvPr>
        </p:nvSpPr>
        <p:spPr>
          <a:xfrm>
            <a:off x="1729650" y="4312500"/>
            <a:ext cx="5684700" cy="5238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rPr lang="en"/>
              <a:t>Fig. 5  </a:t>
            </a:r>
            <a:r>
              <a:rPr lang="en"/>
              <a:t>The verbalization system generates a natural language description based on recorded experience during task execution of the robot</a:t>
            </a:r>
            <a:r>
              <a:rPr lang="en"/>
              <a:t> [8]. </a:t>
            </a:r>
            <a:endParaRPr/>
          </a:p>
        </p:txBody>
      </p:sp>
      <p:sp>
        <p:nvSpPr>
          <p:cNvPr id="245" name="Google Shape;245;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6" name="Google Shape;246;p27"/>
          <p:cNvPicPr preferRelativeResize="0"/>
          <p:nvPr/>
        </p:nvPicPr>
        <p:blipFill>
          <a:blip r:embed="rId3">
            <a:alphaModFix/>
          </a:blip>
          <a:stretch>
            <a:fillRect/>
          </a:stretch>
        </p:blipFill>
        <p:spPr>
          <a:xfrm>
            <a:off x="1135975" y="307188"/>
            <a:ext cx="6872031" cy="400533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633850" y="1501200"/>
            <a:ext cx="33360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20%</a:t>
            </a:r>
            <a:endParaRPr/>
          </a:p>
        </p:txBody>
      </p:sp>
      <p:sp>
        <p:nvSpPr>
          <p:cNvPr id="252" name="Google Shape;252;p28"/>
          <p:cNvSpPr txBox="1"/>
          <p:nvPr>
            <p:ph idx="1" type="body"/>
          </p:nvPr>
        </p:nvSpPr>
        <p:spPr>
          <a:xfrm>
            <a:off x="633850" y="2802000"/>
            <a:ext cx="3336000" cy="840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1018"/>
              <a:buNone/>
            </a:pPr>
            <a:r>
              <a:rPr lang="en" sz="1802"/>
              <a:t>of the world population is affected by cognitive deficiency</a:t>
            </a:r>
            <a:endParaRPr sz="1802"/>
          </a:p>
        </p:txBody>
      </p:sp>
      <p:sp>
        <p:nvSpPr>
          <p:cNvPr id="253" name="Google Shape;253;p28"/>
          <p:cNvSpPr txBox="1"/>
          <p:nvPr/>
        </p:nvSpPr>
        <p:spPr>
          <a:xfrm>
            <a:off x="8128175" y="0"/>
            <a:ext cx="101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[11,12,13]</a:t>
            </a:r>
            <a:endParaRPr>
              <a:solidFill>
                <a:schemeClr val="lt1"/>
              </a:solidFill>
              <a:latin typeface="Lato"/>
              <a:ea typeface="Lato"/>
              <a:cs typeface="Lato"/>
              <a:sym typeface="Lato"/>
            </a:endParaRPr>
          </a:p>
        </p:txBody>
      </p:sp>
      <p:sp>
        <p:nvSpPr>
          <p:cNvPr id="254" name="Google Shape;254;p28"/>
          <p:cNvSpPr txBox="1"/>
          <p:nvPr>
            <p:ph idx="12" type="sldNum"/>
          </p:nvPr>
        </p:nvSpPr>
        <p:spPr>
          <a:xfrm>
            <a:off x="8461108" y="463486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5" name="Google Shape;255;p28"/>
          <p:cNvPicPr preferRelativeResize="0"/>
          <p:nvPr/>
        </p:nvPicPr>
        <p:blipFill rotWithShape="1">
          <a:blip r:embed="rId3">
            <a:alphaModFix/>
          </a:blip>
          <a:srcRect b="0" l="42954" r="0" t="2543"/>
          <a:stretch/>
        </p:blipFill>
        <p:spPr>
          <a:xfrm>
            <a:off x="4121475" y="1407300"/>
            <a:ext cx="4600723" cy="232890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9"/>
          <p:cNvSpPr txBox="1"/>
          <p:nvPr>
            <p:ph idx="1" type="body"/>
          </p:nvPr>
        </p:nvSpPr>
        <p:spPr>
          <a:xfrm>
            <a:off x="1383475" y="1466700"/>
            <a:ext cx="6928800" cy="10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Regular Caretaker Assistance</a:t>
            </a:r>
            <a:endParaRPr b="1" sz="2500"/>
          </a:p>
          <a:p>
            <a:pPr indent="-311150" lvl="0" marL="457200" rtl="0" algn="l">
              <a:spcBef>
                <a:spcPts val="1200"/>
              </a:spcBef>
              <a:spcAft>
                <a:spcPts val="0"/>
              </a:spcAft>
              <a:buSzPts val="1300"/>
              <a:buChar char="●"/>
            </a:pPr>
            <a:r>
              <a:rPr lang="en"/>
              <a:t>Strictly </a:t>
            </a:r>
            <a:r>
              <a:rPr lang="en"/>
              <a:t>auditory</a:t>
            </a:r>
            <a:r>
              <a:rPr lang="en"/>
              <a:t> </a:t>
            </a:r>
            <a:r>
              <a:rPr lang="en"/>
              <a:t>instructions</a:t>
            </a:r>
            <a:r>
              <a:rPr lang="en"/>
              <a:t> and assistance </a:t>
            </a:r>
            <a:r>
              <a:rPr b="1" lang="en"/>
              <a:t> </a:t>
            </a:r>
            <a:endParaRPr b="1"/>
          </a:p>
        </p:txBody>
      </p:sp>
      <p:sp>
        <p:nvSpPr>
          <p:cNvPr id="261" name="Google Shape;26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2" name="Google Shape;262;p29"/>
          <p:cNvSpPr txBox="1"/>
          <p:nvPr>
            <p:ph idx="2" type="body"/>
          </p:nvPr>
        </p:nvSpPr>
        <p:spPr>
          <a:xfrm>
            <a:off x="1355725" y="2527800"/>
            <a:ext cx="6984300" cy="194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900"/>
              <a:t>In-Situ Assistance</a:t>
            </a:r>
            <a:endParaRPr b="1" sz="2900"/>
          </a:p>
          <a:p>
            <a:pPr indent="-311150" lvl="0" marL="457200" rtl="0" algn="l">
              <a:spcBef>
                <a:spcPts val="1200"/>
              </a:spcBef>
              <a:spcAft>
                <a:spcPts val="0"/>
              </a:spcAft>
              <a:buSzPts val="1300"/>
              <a:buChar char="●"/>
            </a:pPr>
            <a:r>
              <a:rPr lang="en" sz="1400"/>
              <a:t>Auditory instructions</a:t>
            </a:r>
            <a:endParaRPr sz="1400"/>
          </a:p>
          <a:p>
            <a:pPr indent="-311150" lvl="0" marL="457200" rtl="0" algn="l">
              <a:spcBef>
                <a:spcPts val="0"/>
              </a:spcBef>
              <a:spcAft>
                <a:spcPts val="0"/>
              </a:spcAft>
              <a:buSzPts val="1300"/>
              <a:buChar char="●"/>
            </a:pPr>
            <a:r>
              <a:rPr lang="en" sz="1400"/>
              <a:t>Looped videos demonstrating tasks</a:t>
            </a:r>
            <a:endParaRPr sz="1400"/>
          </a:p>
          <a:p>
            <a:pPr indent="-311150" lvl="0" marL="457200" rtl="0" algn="l">
              <a:spcBef>
                <a:spcPts val="0"/>
              </a:spcBef>
              <a:spcAft>
                <a:spcPts val="0"/>
              </a:spcAft>
              <a:buSzPts val="1300"/>
              <a:buChar char="●"/>
            </a:pPr>
            <a:r>
              <a:rPr lang="en" sz="1400"/>
              <a:t>Contour projections displayed on/around objects of interest </a:t>
            </a:r>
            <a:endParaRPr sz="1400"/>
          </a:p>
          <a:p>
            <a:pPr indent="-330200" lvl="0" marL="457200" rtl="0" algn="l">
              <a:lnSpc>
                <a:spcPct val="100000"/>
              </a:lnSpc>
              <a:spcBef>
                <a:spcPts val="0"/>
              </a:spcBef>
              <a:spcAft>
                <a:spcPts val="0"/>
              </a:spcAft>
              <a:buSzPts val="1600"/>
              <a:buChar char="●"/>
            </a:pPr>
            <a:r>
              <a:rPr lang="en" sz="1400"/>
              <a:t>Progress bar made available by projection</a:t>
            </a:r>
            <a:endParaRPr sz="1600"/>
          </a:p>
        </p:txBody>
      </p:sp>
      <p:sp>
        <p:nvSpPr>
          <p:cNvPr id="263" name="Google Shape;263;p29"/>
          <p:cNvSpPr txBox="1"/>
          <p:nvPr/>
        </p:nvSpPr>
        <p:spPr>
          <a:xfrm>
            <a:off x="1447375" y="541850"/>
            <a:ext cx="6801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000">
                <a:solidFill>
                  <a:schemeClr val="lt1"/>
                </a:solidFill>
                <a:latin typeface="Montserrat"/>
                <a:ea typeface="Montserrat"/>
                <a:cs typeface="Montserrat"/>
                <a:sym typeface="Montserrat"/>
              </a:rPr>
              <a:t>In-Situ Assistance </a:t>
            </a:r>
            <a:endParaRPr sz="4000">
              <a:solidFill>
                <a:schemeClr val="lt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0"/>
          <p:cNvSpPr txBox="1"/>
          <p:nvPr>
            <p:ph idx="1" type="body"/>
          </p:nvPr>
        </p:nvSpPr>
        <p:spPr>
          <a:xfrm>
            <a:off x="1729650" y="4312500"/>
            <a:ext cx="5684700" cy="5238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70"/>
              <a:buNone/>
            </a:pPr>
            <a:r>
              <a:rPr lang="en" sz="1310"/>
              <a:t>Figure 6. A picture of the visual output modalities of the cooking instruction system [14]</a:t>
            </a:r>
            <a:endParaRPr sz="1310"/>
          </a:p>
        </p:txBody>
      </p:sp>
      <p:sp>
        <p:nvSpPr>
          <p:cNvPr id="269" name="Google Shape;269;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0" name="Google Shape;270;p30"/>
          <p:cNvPicPr preferRelativeResize="0"/>
          <p:nvPr/>
        </p:nvPicPr>
        <p:blipFill>
          <a:blip r:embed="rId3">
            <a:alphaModFix/>
          </a:blip>
          <a:stretch>
            <a:fillRect/>
          </a:stretch>
        </p:blipFill>
        <p:spPr>
          <a:xfrm>
            <a:off x="91040" y="1711350"/>
            <a:ext cx="8961925" cy="1815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idx="1" type="body"/>
          </p:nvPr>
        </p:nvSpPr>
        <p:spPr>
          <a:xfrm>
            <a:off x="1358575" y="1773650"/>
            <a:ext cx="6928800" cy="205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Compared performances for cognitively impaired users</a:t>
            </a:r>
            <a:endParaRPr sz="1800"/>
          </a:p>
          <a:p>
            <a:pPr indent="-342900" lvl="0" marL="457200" rtl="0" algn="l">
              <a:spcBef>
                <a:spcPts val="0"/>
              </a:spcBef>
              <a:spcAft>
                <a:spcPts val="0"/>
              </a:spcAft>
              <a:buSzPts val="1800"/>
              <a:buChar char="●"/>
            </a:pPr>
            <a:r>
              <a:rPr lang="en" sz="1800"/>
              <a:t>Regular caretaker assistance vs. in-situ assistance </a:t>
            </a:r>
            <a:endParaRPr sz="1800"/>
          </a:p>
          <a:p>
            <a:pPr indent="-342900" lvl="0" marL="457200" rtl="0" algn="l">
              <a:spcBef>
                <a:spcPts val="0"/>
              </a:spcBef>
              <a:spcAft>
                <a:spcPts val="0"/>
              </a:spcAft>
              <a:buSzPts val="1800"/>
              <a:buChar char="●"/>
            </a:pPr>
            <a:r>
              <a:rPr lang="en" sz="1800"/>
              <a:t>In-situ complements cognitive processing of instructions</a:t>
            </a:r>
            <a:endParaRPr sz="1800"/>
          </a:p>
          <a:p>
            <a:pPr indent="-342900" lvl="0" marL="457200" rtl="0" algn="l">
              <a:spcBef>
                <a:spcPts val="0"/>
              </a:spcBef>
              <a:spcAft>
                <a:spcPts val="0"/>
              </a:spcAft>
              <a:buSzPts val="1800"/>
              <a:buChar char="●"/>
            </a:pPr>
            <a:r>
              <a:rPr lang="en" sz="1800"/>
              <a:t>Proving simultaneous feedback assist users greatly</a:t>
            </a:r>
            <a:endParaRPr sz="1800"/>
          </a:p>
        </p:txBody>
      </p:sp>
      <p:sp>
        <p:nvSpPr>
          <p:cNvPr id="276" name="Google Shape;27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77" name="Google Shape;277;p31"/>
          <p:cNvSpPr txBox="1"/>
          <p:nvPr/>
        </p:nvSpPr>
        <p:spPr>
          <a:xfrm>
            <a:off x="1422475" y="848800"/>
            <a:ext cx="6801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000">
                <a:solidFill>
                  <a:schemeClr val="lt1"/>
                </a:solidFill>
                <a:latin typeface="Montserrat"/>
                <a:ea typeface="Montserrat"/>
                <a:cs typeface="Montserrat"/>
                <a:sym typeface="Montserrat"/>
              </a:rPr>
              <a:t>In-Situ Assistance </a:t>
            </a:r>
            <a:endParaRPr sz="4000">
              <a:solidFill>
                <a:schemeClr val="lt1"/>
              </a:solidFill>
              <a:latin typeface="Montserrat"/>
              <a:ea typeface="Montserrat"/>
              <a:cs typeface="Montserrat"/>
              <a:sym typeface="Montserrat"/>
            </a:endParaRPr>
          </a:p>
        </p:txBody>
      </p:sp>
      <p:sp>
        <p:nvSpPr>
          <p:cNvPr id="278" name="Google Shape;278;p31"/>
          <p:cNvSpPr txBox="1"/>
          <p:nvPr/>
        </p:nvSpPr>
        <p:spPr>
          <a:xfrm>
            <a:off x="8128175" y="0"/>
            <a:ext cx="10161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[14]</a:t>
            </a:r>
            <a:endParaRPr>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165000" y="1000213"/>
            <a:ext cx="71181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Objectives of the Presentation </a:t>
            </a:r>
            <a:endParaRPr sz="3500"/>
          </a:p>
        </p:txBody>
      </p:sp>
      <p:sp>
        <p:nvSpPr>
          <p:cNvPr id="142" name="Google Shape;142;p14"/>
          <p:cNvSpPr txBox="1"/>
          <p:nvPr>
            <p:ph idx="1" type="body"/>
          </p:nvPr>
        </p:nvSpPr>
        <p:spPr>
          <a:xfrm>
            <a:off x="1165000" y="1980888"/>
            <a:ext cx="7181100" cy="216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sz="1800"/>
              <a:t>Present a survey of current field</a:t>
            </a:r>
            <a:endParaRPr sz="1800"/>
          </a:p>
          <a:p>
            <a:pPr indent="-342900" lvl="0" marL="457200" rtl="0" algn="l">
              <a:spcBef>
                <a:spcPts val="0"/>
              </a:spcBef>
              <a:spcAft>
                <a:spcPts val="0"/>
              </a:spcAft>
              <a:buSzPts val="1800"/>
              <a:buAutoNum type="arabicPeriod"/>
            </a:pPr>
            <a:r>
              <a:rPr lang="en" sz="1800"/>
              <a:t>Explain primary focuses of research</a:t>
            </a:r>
            <a:endParaRPr sz="1800"/>
          </a:p>
          <a:p>
            <a:pPr indent="-342900" lvl="0" marL="457200" rtl="0" algn="l">
              <a:spcBef>
                <a:spcPts val="0"/>
              </a:spcBef>
              <a:spcAft>
                <a:spcPts val="0"/>
              </a:spcAft>
              <a:buSzPts val="1800"/>
              <a:buAutoNum type="arabicPeriod"/>
            </a:pPr>
            <a:r>
              <a:rPr lang="en" sz="1800"/>
              <a:t>Inclusivity and Independence</a:t>
            </a:r>
            <a:endParaRPr sz="1800"/>
          </a:p>
          <a:p>
            <a:pPr indent="-342900" lvl="0" marL="457200" rtl="0" algn="l">
              <a:spcBef>
                <a:spcPts val="0"/>
              </a:spcBef>
              <a:spcAft>
                <a:spcPts val="0"/>
              </a:spcAft>
              <a:buSzPts val="1800"/>
              <a:buAutoNum type="arabicPeriod"/>
            </a:pPr>
            <a:r>
              <a:rPr lang="en" sz="1800"/>
              <a:t>Simulation Overview</a:t>
            </a:r>
            <a:endParaRPr sz="1800"/>
          </a:p>
          <a:p>
            <a:pPr indent="-342900" lvl="0" marL="457200" rtl="0" algn="l">
              <a:spcBef>
                <a:spcPts val="0"/>
              </a:spcBef>
              <a:spcAft>
                <a:spcPts val="0"/>
              </a:spcAft>
              <a:buSzPts val="1800"/>
              <a:buAutoNum type="arabicPeriod"/>
            </a:pPr>
            <a:r>
              <a:rPr lang="en" sz="1800"/>
              <a:t>Future research focuses</a:t>
            </a:r>
            <a:endParaRPr sz="1800"/>
          </a:p>
        </p:txBody>
      </p:sp>
      <p:sp>
        <p:nvSpPr>
          <p:cNvPr id="143" name="Google Shape;14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2"/>
          <p:cNvSpPr txBox="1"/>
          <p:nvPr>
            <p:ph type="title"/>
          </p:nvPr>
        </p:nvSpPr>
        <p:spPr>
          <a:xfrm>
            <a:off x="852625" y="1044488"/>
            <a:ext cx="4776000" cy="130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u="sng"/>
              <a:t>Section 1b. </a:t>
            </a:r>
            <a:endParaRPr sz="3600" u="sng"/>
          </a:p>
          <a:p>
            <a:pPr indent="0" lvl="0" marL="0" rtl="0" algn="l">
              <a:spcBef>
                <a:spcPts val="0"/>
              </a:spcBef>
              <a:spcAft>
                <a:spcPts val="0"/>
              </a:spcAft>
              <a:buNone/>
            </a:pPr>
            <a:r>
              <a:rPr lang="en" sz="3600"/>
              <a:t>Mechanics</a:t>
            </a:r>
            <a:endParaRPr sz="3600"/>
          </a:p>
        </p:txBody>
      </p:sp>
      <p:sp>
        <p:nvSpPr>
          <p:cNvPr id="284" name="Google Shape;284;p32"/>
          <p:cNvSpPr txBox="1"/>
          <p:nvPr>
            <p:ph idx="1" type="body"/>
          </p:nvPr>
        </p:nvSpPr>
        <p:spPr>
          <a:xfrm>
            <a:off x="802375" y="2529725"/>
            <a:ext cx="4876500" cy="12186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sz="1800"/>
              <a:t>Definition</a:t>
            </a:r>
            <a:endParaRPr sz="1800"/>
          </a:p>
          <a:p>
            <a:pPr indent="-342900" lvl="0" marL="457200" rtl="0" algn="l">
              <a:lnSpc>
                <a:spcPct val="100000"/>
              </a:lnSpc>
              <a:spcBef>
                <a:spcPts val="1200"/>
              </a:spcBef>
              <a:spcAft>
                <a:spcPts val="0"/>
              </a:spcAft>
              <a:buSzPts val="1800"/>
              <a:buChar char="●"/>
            </a:pPr>
            <a:r>
              <a:rPr lang="en" sz="1800"/>
              <a:t>Vital components needed for implementation within a perfect system</a:t>
            </a:r>
            <a:endParaRPr sz="1800"/>
          </a:p>
        </p:txBody>
      </p:sp>
      <p:sp>
        <p:nvSpPr>
          <p:cNvPr id="285" name="Google Shape;285;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3"/>
          <p:cNvSpPr txBox="1"/>
          <p:nvPr>
            <p:ph type="title"/>
          </p:nvPr>
        </p:nvSpPr>
        <p:spPr>
          <a:xfrm>
            <a:off x="1468175" y="924150"/>
            <a:ext cx="6236400" cy="6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Japanese Text-to-Recipe </a:t>
            </a:r>
            <a:r>
              <a:rPr lang="en" sz="2800"/>
              <a:t>Analysis</a:t>
            </a:r>
            <a:endParaRPr sz="2800"/>
          </a:p>
        </p:txBody>
      </p:sp>
      <p:sp>
        <p:nvSpPr>
          <p:cNvPr id="291" name="Google Shape;291;p33"/>
          <p:cNvSpPr txBox="1"/>
          <p:nvPr>
            <p:ph idx="1" type="body"/>
          </p:nvPr>
        </p:nvSpPr>
        <p:spPr>
          <a:xfrm>
            <a:off x="1439425" y="1715840"/>
            <a:ext cx="6236400" cy="25035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sz="1800"/>
              <a:t>Recipes must be pre-programmed beforehand. </a:t>
            </a:r>
            <a:endParaRPr sz="1800"/>
          </a:p>
          <a:p>
            <a:pPr indent="-342900" lvl="1" marL="914400" rtl="0" algn="l">
              <a:lnSpc>
                <a:spcPct val="100000"/>
              </a:lnSpc>
              <a:spcBef>
                <a:spcPts val="0"/>
              </a:spcBef>
              <a:spcAft>
                <a:spcPts val="0"/>
              </a:spcAft>
              <a:buSzPts val="1800"/>
              <a:buChar char="○"/>
            </a:pPr>
            <a:r>
              <a:rPr lang="en" sz="1800"/>
              <a:t>Takes considerable amount of resources.</a:t>
            </a:r>
            <a:endParaRPr sz="1800"/>
          </a:p>
          <a:p>
            <a:pPr indent="-342900" lvl="0" marL="457200" rtl="0" algn="l">
              <a:lnSpc>
                <a:spcPct val="100000"/>
              </a:lnSpc>
              <a:spcBef>
                <a:spcPts val="0"/>
              </a:spcBef>
              <a:spcAft>
                <a:spcPts val="0"/>
              </a:spcAft>
              <a:buSzPts val="1800"/>
              <a:buChar char="●"/>
            </a:pPr>
            <a:r>
              <a:rPr lang="en" sz="1800"/>
              <a:t>Computes ingredients </a:t>
            </a:r>
            <a:r>
              <a:rPr lang="en" sz="1800"/>
              <a:t>and </a:t>
            </a:r>
            <a:r>
              <a:rPr lang="en" sz="1800"/>
              <a:t>motion-planning  from text. </a:t>
            </a:r>
            <a:endParaRPr sz="1800"/>
          </a:p>
          <a:p>
            <a:pPr indent="-342900" lvl="0" marL="457200" rtl="0" algn="l">
              <a:lnSpc>
                <a:spcPct val="100000"/>
              </a:lnSpc>
              <a:spcBef>
                <a:spcPts val="0"/>
              </a:spcBef>
              <a:spcAft>
                <a:spcPts val="0"/>
              </a:spcAft>
              <a:buSzPts val="1800"/>
              <a:buChar char="●"/>
            </a:pPr>
            <a:r>
              <a:rPr lang="en" sz="1800"/>
              <a:t>S</a:t>
            </a:r>
            <a:r>
              <a:rPr lang="en" sz="1800"/>
              <a:t>eparates motion code from recipe data</a:t>
            </a:r>
            <a:endParaRPr sz="1800"/>
          </a:p>
          <a:p>
            <a:pPr indent="-342900" lvl="1" marL="914400" rtl="0" algn="l">
              <a:lnSpc>
                <a:spcPct val="100000"/>
              </a:lnSpc>
              <a:spcBef>
                <a:spcPts val="0"/>
              </a:spcBef>
              <a:spcAft>
                <a:spcPts val="0"/>
              </a:spcAft>
              <a:buSzPts val="1800"/>
              <a:buChar char="○"/>
            </a:pPr>
            <a:r>
              <a:rPr lang="en" sz="1800"/>
              <a:t>Better procedural generation within simulation program</a:t>
            </a:r>
            <a:endParaRPr sz="1800"/>
          </a:p>
          <a:p>
            <a:pPr indent="-342900" lvl="1" marL="914400" rtl="0" algn="l">
              <a:lnSpc>
                <a:spcPct val="100000"/>
              </a:lnSpc>
              <a:spcBef>
                <a:spcPts val="0"/>
              </a:spcBef>
              <a:spcAft>
                <a:spcPts val="0"/>
              </a:spcAft>
              <a:buSzPts val="1800"/>
              <a:buChar char="○"/>
            </a:pPr>
            <a:r>
              <a:rPr lang="en" sz="1800"/>
              <a:t>Tests likelihood beforehand and modifies errors</a:t>
            </a:r>
            <a:endParaRPr sz="1800"/>
          </a:p>
        </p:txBody>
      </p:sp>
      <p:sp>
        <p:nvSpPr>
          <p:cNvPr id="292" name="Google Shape;292;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93" name="Google Shape;293;p33"/>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[15]</a:t>
            </a:r>
            <a:endParaRPr>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4"/>
          <p:cNvSpPr txBox="1"/>
          <p:nvPr>
            <p:ph type="title"/>
          </p:nvPr>
        </p:nvSpPr>
        <p:spPr>
          <a:xfrm>
            <a:off x="5261750" y="1848563"/>
            <a:ext cx="3153600" cy="182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8200"/>
              <a:t>50% </a:t>
            </a:r>
            <a:r>
              <a:rPr lang="en" sz="2800"/>
              <a:t>success rate</a:t>
            </a:r>
            <a:endParaRPr sz="2800"/>
          </a:p>
        </p:txBody>
      </p:sp>
      <p:sp>
        <p:nvSpPr>
          <p:cNvPr id="299" name="Google Shape;299;p34"/>
          <p:cNvSpPr txBox="1"/>
          <p:nvPr>
            <p:ph idx="1" type="body"/>
          </p:nvPr>
        </p:nvSpPr>
        <p:spPr>
          <a:xfrm>
            <a:off x="728650" y="1416163"/>
            <a:ext cx="4476300" cy="3016200"/>
          </a:xfrm>
          <a:prstGeom prst="rect">
            <a:avLst/>
          </a:prstGeom>
        </p:spPr>
        <p:txBody>
          <a:bodyPr anchorCtr="0" anchor="t" bIns="91425" lIns="91425" spcFirstLastPara="1" rIns="91425" wrap="square" tIns="91425">
            <a:noAutofit/>
          </a:bodyPr>
          <a:lstStyle/>
          <a:p>
            <a:pPr indent="-343535" lvl="0" marL="457200" rtl="0" algn="l">
              <a:lnSpc>
                <a:spcPct val="105000"/>
              </a:lnSpc>
              <a:spcBef>
                <a:spcPts val="0"/>
              </a:spcBef>
              <a:spcAft>
                <a:spcPts val="0"/>
              </a:spcAft>
              <a:buSzPts val="1810"/>
              <a:buChar char="●"/>
            </a:pPr>
            <a:r>
              <a:rPr lang="en" sz="1810"/>
              <a:t>Errors:</a:t>
            </a:r>
            <a:endParaRPr sz="1810"/>
          </a:p>
          <a:p>
            <a:pPr indent="-343535" lvl="1" marL="914400" rtl="0" algn="l">
              <a:lnSpc>
                <a:spcPct val="105000"/>
              </a:lnSpc>
              <a:spcBef>
                <a:spcPts val="0"/>
              </a:spcBef>
              <a:spcAft>
                <a:spcPts val="0"/>
              </a:spcAft>
              <a:buSzPts val="1810"/>
              <a:buChar char="○"/>
            </a:pPr>
            <a:r>
              <a:rPr lang="en" sz="1810"/>
              <a:t>recipe’s textual content (40%)</a:t>
            </a:r>
            <a:endParaRPr sz="1810"/>
          </a:p>
          <a:p>
            <a:pPr indent="-343535" lvl="1" marL="914400" rtl="0" algn="l">
              <a:lnSpc>
                <a:spcPct val="105000"/>
              </a:lnSpc>
              <a:spcBef>
                <a:spcPts val="0"/>
              </a:spcBef>
              <a:spcAft>
                <a:spcPts val="0"/>
              </a:spcAft>
              <a:buSzPts val="1810"/>
              <a:buChar char="○"/>
            </a:pPr>
            <a:r>
              <a:rPr lang="en" sz="1810"/>
              <a:t> lack of content in the database (33%). </a:t>
            </a:r>
            <a:endParaRPr sz="1810"/>
          </a:p>
          <a:p>
            <a:pPr indent="-343535" lvl="1" marL="914400" rtl="0" algn="l">
              <a:lnSpc>
                <a:spcPct val="105000"/>
              </a:lnSpc>
              <a:spcBef>
                <a:spcPts val="0"/>
              </a:spcBef>
              <a:spcAft>
                <a:spcPts val="0"/>
              </a:spcAft>
              <a:buSzPts val="1810"/>
              <a:buChar char="○"/>
            </a:pPr>
            <a:r>
              <a:rPr lang="en" sz="1810"/>
              <a:t>“Nearly 70% of the failures were due to a lack of unique expressions and proper nouns in the database” [15].</a:t>
            </a:r>
            <a:endParaRPr sz="1810"/>
          </a:p>
          <a:p>
            <a:pPr indent="0" lvl="0" marL="0" rtl="0" algn="l">
              <a:lnSpc>
                <a:spcPct val="105000"/>
              </a:lnSpc>
              <a:spcBef>
                <a:spcPts val="1200"/>
              </a:spcBef>
              <a:spcAft>
                <a:spcPts val="0"/>
              </a:spcAft>
              <a:buSzPts val="770"/>
              <a:buNone/>
            </a:pPr>
            <a:r>
              <a:t/>
            </a:r>
            <a:endParaRPr sz="1510"/>
          </a:p>
          <a:p>
            <a:pPr indent="0" lvl="0" marL="0" rtl="0" algn="l">
              <a:lnSpc>
                <a:spcPct val="105000"/>
              </a:lnSpc>
              <a:spcBef>
                <a:spcPts val="1200"/>
              </a:spcBef>
              <a:spcAft>
                <a:spcPts val="1200"/>
              </a:spcAft>
              <a:buSzPts val="770"/>
              <a:buNone/>
            </a:pPr>
            <a:r>
              <a:t/>
            </a:r>
            <a:endParaRPr sz="1510"/>
          </a:p>
        </p:txBody>
      </p:sp>
      <p:sp>
        <p:nvSpPr>
          <p:cNvPr id="300" name="Google Shape;300;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01" name="Google Shape;301;p34"/>
          <p:cNvSpPr txBox="1"/>
          <p:nvPr>
            <p:ph type="title"/>
          </p:nvPr>
        </p:nvSpPr>
        <p:spPr>
          <a:xfrm>
            <a:off x="728650" y="711138"/>
            <a:ext cx="7686600" cy="64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Japanese Text-to-Recipe Analysis cont.</a:t>
            </a:r>
            <a:endParaRPr sz="2800"/>
          </a:p>
        </p:txBody>
      </p:sp>
      <p:sp>
        <p:nvSpPr>
          <p:cNvPr id="302" name="Google Shape;302;p34"/>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[15]</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5"/>
          <p:cNvSpPr txBox="1"/>
          <p:nvPr>
            <p:ph idx="1" type="body"/>
          </p:nvPr>
        </p:nvSpPr>
        <p:spPr>
          <a:xfrm>
            <a:off x="1729650" y="4533025"/>
            <a:ext cx="5684700" cy="5238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rPr lang="en"/>
              <a:t>Fig. 7  A picture of the automated conversion process of natural language recipes to recipe data and motion planning [15]. </a:t>
            </a:r>
            <a:endParaRPr/>
          </a:p>
        </p:txBody>
      </p:sp>
      <p:sp>
        <p:nvSpPr>
          <p:cNvPr id="308" name="Google Shape;308;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09" name="Google Shape;309;p35"/>
          <p:cNvPicPr preferRelativeResize="0"/>
          <p:nvPr/>
        </p:nvPicPr>
        <p:blipFill>
          <a:blip r:embed="rId3">
            <a:alphaModFix/>
          </a:blip>
          <a:stretch>
            <a:fillRect/>
          </a:stretch>
        </p:blipFill>
        <p:spPr>
          <a:xfrm>
            <a:off x="3354200" y="241750"/>
            <a:ext cx="2435600" cy="4291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6"/>
          <p:cNvSpPr txBox="1"/>
          <p:nvPr>
            <p:ph type="title"/>
          </p:nvPr>
        </p:nvSpPr>
        <p:spPr>
          <a:xfrm>
            <a:off x="651325" y="895525"/>
            <a:ext cx="49941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“Scene understanding is defined by extracting six-W information such as What, When, Where, Who, Why, and hoW on the surrounding environment” </a:t>
            </a:r>
            <a:endParaRPr/>
          </a:p>
        </p:txBody>
      </p:sp>
      <p:sp>
        <p:nvSpPr>
          <p:cNvPr id="315" name="Google Shape;315;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16" name="Google Shape;316;p36"/>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[16]</a:t>
            </a:r>
            <a:endParaRPr>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7"/>
          <p:cNvSpPr txBox="1"/>
          <p:nvPr>
            <p:ph idx="1" type="body"/>
          </p:nvPr>
        </p:nvSpPr>
        <p:spPr>
          <a:xfrm>
            <a:off x="1264050" y="1798500"/>
            <a:ext cx="6615900" cy="24231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sz="1800"/>
              <a:t>Most important &amp; demanding to extract: “hoW”</a:t>
            </a:r>
            <a:endParaRPr sz="1800"/>
          </a:p>
          <a:p>
            <a:pPr indent="-342900" lvl="1" marL="914400" rtl="0" algn="l">
              <a:lnSpc>
                <a:spcPct val="100000"/>
              </a:lnSpc>
              <a:spcBef>
                <a:spcPts val="0"/>
              </a:spcBef>
              <a:spcAft>
                <a:spcPts val="0"/>
              </a:spcAft>
              <a:buSzPts val="1800"/>
              <a:buAutoNum type="alphaLcPeriod"/>
            </a:pPr>
            <a:r>
              <a:rPr lang="en" sz="1800"/>
              <a:t>“</a:t>
            </a:r>
            <a:r>
              <a:rPr lang="en" sz="1800"/>
              <a:t>Audio-visual multimodal recognition” - </a:t>
            </a:r>
            <a:r>
              <a:rPr lang="en" sz="1800"/>
              <a:t>recognizes actions</a:t>
            </a:r>
            <a:endParaRPr sz="1800"/>
          </a:p>
          <a:p>
            <a:pPr indent="-342900" lvl="1" marL="914400" rtl="0" algn="l">
              <a:lnSpc>
                <a:spcPct val="100000"/>
              </a:lnSpc>
              <a:spcBef>
                <a:spcPts val="0"/>
              </a:spcBef>
              <a:spcAft>
                <a:spcPts val="0"/>
              </a:spcAft>
              <a:buSzPts val="1800"/>
              <a:buAutoNum type="alphaLcPeriod"/>
            </a:pPr>
            <a:r>
              <a:rPr lang="en" sz="1800"/>
              <a:t>“</a:t>
            </a:r>
            <a:r>
              <a:rPr lang="en" sz="1800"/>
              <a:t>Utilizing cooking knowledge from websites” - </a:t>
            </a:r>
            <a:r>
              <a:rPr lang="en" sz="1800"/>
              <a:t>plans motion-map </a:t>
            </a:r>
            <a:endParaRPr sz="1800"/>
          </a:p>
          <a:p>
            <a:pPr indent="-342900" lvl="0" marL="457200" rtl="0" algn="l">
              <a:lnSpc>
                <a:spcPct val="100000"/>
              </a:lnSpc>
              <a:spcBef>
                <a:spcPts val="0"/>
              </a:spcBef>
              <a:spcAft>
                <a:spcPts val="0"/>
              </a:spcAft>
              <a:buSzPts val="1800"/>
              <a:buChar char="●"/>
            </a:pPr>
            <a:r>
              <a:rPr lang="en" sz="1800"/>
              <a:t>Needed Information:</a:t>
            </a:r>
            <a:endParaRPr sz="1800"/>
          </a:p>
          <a:p>
            <a:pPr indent="-342900" lvl="1" marL="914400" rtl="0" algn="l">
              <a:lnSpc>
                <a:spcPct val="100000"/>
              </a:lnSpc>
              <a:spcBef>
                <a:spcPts val="0"/>
              </a:spcBef>
              <a:spcAft>
                <a:spcPts val="0"/>
              </a:spcAft>
              <a:buSzPts val="1800"/>
              <a:buAutoNum type="alphaLcPeriod"/>
            </a:pPr>
            <a:r>
              <a:rPr lang="en" sz="1800"/>
              <a:t>Camera; dead angles</a:t>
            </a:r>
            <a:endParaRPr sz="1800"/>
          </a:p>
          <a:p>
            <a:pPr indent="-342900" lvl="1" marL="914400" rtl="0" algn="l">
              <a:lnSpc>
                <a:spcPct val="100000"/>
              </a:lnSpc>
              <a:spcBef>
                <a:spcPts val="0"/>
              </a:spcBef>
              <a:spcAft>
                <a:spcPts val="0"/>
              </a:spcAft>
              <a:buSzPts val="1800"/>
              <a:buAutoNum type="alphaLcPeriod"/>
            </a:pPr>
            <a:r>
              <a:rPr lang="en" sz="1800"/>
              <a:t>Mic; noisy kitchen</a:t>
            </a:r>
            <a:endParaRPr sz="1800"/>
          </a:p>
          <a:p>
            <a:pPr indent="0" lvl="0" marL="0" rtl="0" algn="l">
              <a:lnSpc>
                <a:spcPct val="100000"/>
              </a:lnSpc>
              <a:spcBef>
                <a:spcPts val="0"/>
              </a:spcBef>
              <a:spcAft>
                <a:spcPts val="0"/>
              </a:spcAft>
              <a:buNone/>
            </a:pPr>
            <a:r>
              <a:t/>
            </a:r>
            <a:endParaRPr sz="1800"/>
          </a:p>
        </p:txBody>
      </p:sp>
      <p:sp>
        <p:nvSpPr>
          <p:cNvPr id="322" name="Google Shape;322;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23" name="Google Shape;323;p37"/>
          <p:cNvSpPr txBox="1"/>
          <p:nvPr>
            <p:ph type="title"/>
          </p:nvPr>
        </p:nvSpPr>
        <p:spPr>
          <a:xfrm>
            <a:off x="1264050" y="921900"/>
            <a:ext cx="6615900" cy="87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Scene understanding cont. </a:t>
            </a:r>
            <a:endParaRPr sz="3400"/>
          </a:p>
        </p:txBody>
      </p:sp>
      <p:sp>
        <p:nvSpPr>
          <p:cNvPr id="324" name="Google Shape;324;p37"/>
          <p:cNvSpPr txBox="1"/>
          <p:nvPr/>
        </p:nvSpPr>
        <p:spPr>
          <a:xfrm>
            <a:off x="8343450" y="0"/>
            <a:ext cx="80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[16]</a:t>
            </a:r>
            <a:endParaRPr>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8"/>
          <p:cNvSpPr txBox="1"/>
          <p:nvPr>
            <p:ph idx="1" type="body"/>
          </p:nvPr>
        </p:nvSpPr>
        <p:spPr>
          <a:xfrm>
            <a:off x="1264050" y="1853775"/>
            <a:ext cx="6615900" cy="19914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sz="1800"/>
              <a:t>Special cooking devices with separate built-in mics </a:t>
            </a:r>
            <a:endParaRPr sz="1800"/>
          </a:p>
          <a:p>
            <a:pPr indent="-342900" lvl="0" marL="457200" rtl="0" algn="l">
              <a:lnSpc>
                <a:spcPct val="100000"/>
              </a:lnSpc>
              <a:spcBef>
                <a:spcPts val="0"/>
              </a:spcBef>
              <a:spcAft>
                <a:spcPts val="0"/>
              </a:spcAft>
              <a:buSzPts val="1800"/>
              <a:buChar char="●"/>
            </a:pPr>
            <a:r>
              <a:rPr lang="en" sz="1800"/>
              <a:t>(CNN) approach provides necessary occlusion-robustness.</a:t>
            </a:r>
            <a:endParaRPr sz="1800"/>
          </a:p>
          <a:p>
            <a:pPr indent="-342900" lvl="0" marL="457200" rtl="0" algn="l">
              <a:lnSpc>
                <a:spcPct val="100000"/>
              </a:lnSpc>
              <a:spcBef>
                <a:spcPts val="0"/>
              </a:spcBef>
              <a:spcAft>
                <a:spcPts val="0"/>
              </a:spcAft>
              <a:buSzPts val="1800"/>
              <a:buChar char="●"/>
            </a:pPr>
            <a:r>
              <a:rPr lang="en" sz="1800"/>
              <a:t>Acquired online &amp; converted to graph data structure, </a:t>
            </a:r>
            <a:endParaRPr sz="1800"/>
          </a:p>
          <a:p>
            <a:pPr indent="-342900" lvl="1" marL="914400" rtl="0" algn="l">
              <a:lnSpc>
                <a:spcPct val="100000"/>
              </a:lnSpc>
              <a:spcBef>
                <a:spcPts val="0"/>
              </a:spcBef>
              <a:spcAft>
                <a:spcPts val="0"/>
              </a:spcAft>
              <a:buSzPts val="1800"/>
              <a:buChar char="○"/>
            </a:pPr>
            <a:r>
              <a:rPr lang="en" sz="1800"/>
              <a:t>Previously</a:t>
            </a:r>
            <a:r>
              <a:rPr lang="en" sz="1800"/>
              <a:t> determined best fit</a:t>
            </a:r>
            <a:endParaRPr sz="1800"/>
          </a:p>
          <a:p>
            <a:pPr indent="-342900" lvl="0" marL="457200" rtl="0" algn="l">
              <a:lnSpc>
                <a:spcPct val="100000"/>
              </a:lnSpc>
              <a:spcBef>
                <a:spcPts val="0"/>
              </a:spcBef>
              <a:spcAft>
                <a:spcPts val="0"/>
              </a:spcAft>
              <a:buSzPts val="1800"/>
              <a:buChar char="●"/>
            </a:pPr>
            <a:r>
              <a:rPr lang="en" sz="1800"/>
              <a:t>Graph data structure to Hierarchical Hidden Markov Model</a:t>
            </a:r>
            <a:endParaRPr sz="1800"/>
          </a:p>
          <a:p>
            <a:pPr indent="-342900" lvl="1" marL="914400" rtl="0" algn="l">
              <a:lnSpc>
                <a:spcPct val="100000"/>
              </a:lnSpc>
              <a:spcBef>
                <a:spcPts val="0"/>
              </a:spcBef>
              <a:spcAft>
                <a:spcPts val="0"/>
              </a:spcAft>
              <a:buSzPts val="1800"/>
              <a:buChar char="○"/>
            </a:pPr>
            <a:r>
              <a:rPr lang="en" sz="1800"/>
              <a:t>“Probabilistic model to </a:t>
            </a:r>
            <a:r>
              <a:rPr lang="en" sz="1800"/>
              <a:t>handle</a:t>
            </a:r>
            <a:r>
              <a:rPr lang="en" sz="1800"/>
              <a:t> sequential data”</a:t>
            </a:r>
            <a:endParaRPr sz="1800"/>
          </a:p>
        </p:txBody>
      </p:sp>
      <p:sp>
        <p:nvSpPr>
          <p:cNvPr id="330" name="Google Shape;330;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31" name="Google Shape;331;p38"/>
          <p:cNvSpPr txBox="1"/>
          <p:nvPr>
            <p:ph type="title"/>
          </p:nvPr>
        </p:nvSpPr>
        <p:spPr>
          <a:xfrm>
            <a:off x="1264050" y="977175"/>
            <a:ext cx="6615900" cy="87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Scene understanding cont. </a:t>
            </a:r>
            <a:endParaRPr sz="3400"/>
          </a:p>
        </p:txBody>
      </p:sp>
      <p:sp>
        <p:nvSpPr>
          <p:cNvPr id="332" name="Google Shape;332;p38"/>
          <p:cNvSpPr txBox="1"/>
          <p:nvPr/>
        </p:nvSpPr>
        <p:spPr>
          <a:xfrm>
            <a:off x="7696775" y="0"/>
            <a:ext cx="14535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[17, 18, 19, 20]</a:t>
            </a:r>
            <a:endParaRPr>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9"/>
          <p:cNvSpPr txBox="1"/>
          <p:nvPr>
            <p:ph idx="1" type="body"/>
          </p:nvPr>
        </p:nvSpPr>
        <p:spPr>
          <a:xfrm>
            <a:off x="1729650" y="3615029"/>
            <a:ext cx="5684700" cy="672300"/>
          </a:xfrm>
          <a:prstGeom prst="rect">
            <a:avLst/>
          </a:prstGeom>
        </p:spPr>
        <p:txBody>
          <a:bodyPr anchorCtr="0" anchor="ctr" bIns="91425" lIns="91425" spcFirstLastPara="1" rIns="91425" wrap="square" tIns="91425">
            <a:normAutofit fontScale="77500"/>
          </a:bodyPr>
          <a:lstStyle/>
          <a:p>
            <a:pPr indent="0" lvl="0" marL="0" rtl="0" algn="ctr">
              <a:spcBef>
                <a:spcPts val="0"/>
              </a:spcBef>
              <a:spcAft>
                <a:spcPts val="0"/>
              </a:spcAft>
              <a:buNone/>
            </a:pPr>
            <a:r>
              <a:rPr lang="en"/>
              <a:t>Table example was provided by source [16]. </a:t>
            </a:r>
            <a:endParaRPr/>
          </a:p>
          <a:p>
            <a:pPr indent="0" lvl="0" marL="0" rtl="0" algn="ctr">
              <a:spcBef>
                <a:spcPts val="0"/>
              </a:spcBef>
              <a:spcAft>
                <a:spcPts val="0"/>
              </a:spcAft>
              <a:buNone/>
            </a:pPr>
            <a:r>
              <a:rPr lang="en"/>
              <a:t>This table represents the use of both Audio-Visual Multimodal Recognition (the listed category &amp; ingredients) and Utilizing Cooking Knowledge From Websites (the generated steps/procedure)</a:t>
            </a:r>
            <a:endParaRPr/>
          </a:p>
        </p:txBody>
      </p:sp>
      <p:sp>
        <p:nvSpPr>
          <p:cNvPr id="338" name="Google Shape;338;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339" name="Google Shape;339;p39"/>
          <p:cNvGraphicFramePr/>
          <p:nvPr/>
        </p:nvGraphicFramePr>
        <p:xfrm>
          <a:off x="2113238" y="1249775"/>
          <a:ext cx="3000000" cy="3000000"/>
        </p:xfrm>
        <a:graphic>
          <a:graphicData uri="http://schemas.openxmlformats.org/drawingml/2006/table">
            <a:tbl>
              <a:tblPr bandCol="1" bandRow="1">
                <a:noFill/>
                <a:tableStyleId>{475BFDAC-A291-4DB1-BEEA-1BBC359A326E}</a:tableStyleId>
              </a:tblPr>
              <a:tblGrid>
                <a:gridCol w="1250650"/>
                <a:gridCol w="3666825"/>
              </a:tblGrid>
              <a:tr h="394300">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Category </a:t>
                      </a:r>
                      <a:endParaRPr sz="1300">
                        <a:solidFill>
                          <a:schemeClr val="lt1"/>
                        </a:solidFill>
                        <a:latin typeface="Lato"/>
                        <a:ea typeface="Lato"/>
                        <a:cs typeface="Lato"/>
                        <a:sym typeface="Lato"/>
                      </a:endParaRPr>
                    </a:p>
                  </a:txBody>
                  <a:tcPr marT="0" marB="0" marR="73025" marL="73025"/>
                </a:tc>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Stir-fried Vegetable</a:t>
                      </a:r>
                      <a:endParaRPr sz="1300">
                        <a:solidFill>
                          <a:schemeClr val="lt1"/>
                        </a:solidFill>
                        <a:latin typeface="Lato"/>
                        <a:ea typeface="Lato"/>
                        <a:cs typeface="Lato"/>
                        <a:sym typeface="Lato"/>
                      </a:endParaRPr>
                    </a:p>
                  </a:txBody>
                  <a:tcPr marT="0" marB="0" marR="73025" marL="73025"/>
                </a:tc>
              </a:tr>
              <a:tr h="394300">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Ingredients</a:t>
                      </a:r>
                      <a:endParaRPr sz="1300">
                        <a:solidFill>
                          <a:schemeClr val="lt1"/>
                        </a:solidFill>
                        <a:latin typeface="Lato"/>
                        <a:ea typeface="Lato"/>
                        <a:cs typeface="Lato"/>
                        <a:sym typeface="Lato"/>
                      </a:endParaRPr>
                    </a:p>
                  </a:txBody>
                  <a:tcPr marT="0" marB="0" marR="73025" marL="73025"/>
                </a:tc>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pork, onion, cabbage, green-pepper</a:t>
                      </a:r>
                      <a:endParaRPr sz="1300">
                        <a:solidFill>
                          <a:schemeClr val="lt1"/>
                        </a:solidFill>
                        <a:latin typeface="Lato"/>
                        <a:ea typeface="Lato"/>
                        <a:cs typeface="Lato"/>
                        <a:sym typeface="Lato"/>
                      </a:endParaRPr>
                    </a:p>
                  </a:txBody>
                  <a:tcPr marT="0" marB="0" marR="73025" marL="73025"/>
                </a:tc>
              </a:tr>
              <a:tr h="152400">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Step</a:t>
                      </a:r>
                      <a:endParaRPr sz="1300">
                        <a:solidFill>
                          <a:schemeClr val="lt1"/>
                        </a:solidFill>
                        <a:latin typeface="Lato"/>
                        <a:ea typeface="Lato"/>
                        <a:cs typeface="Lato"/>
                        <a:sym typeface="Lato"/>
                      </a:endParaRPr>
                    </a:p>
                  </a:txBody>
                  <a:tcPr marT="0" marB="0" marR="73025" marL="73025"/>
                </a:tc>
                <a:tc>
                  <a:txBody>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a:txBody>
                  <a:tcPr marT="0" marB="0" marR="73025" marL="73025"/>
                </a:tc>
              </a:tr>
              <a:tr h="394300">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1</a:t>
                      </a:r>
                      <a:endParaRPr sz="1300">
                        <a:solidFill>
                          <a:schemeClr val="lt1"/>
                        </a:solidFill>
                        <a:latin typeface="Lato"/>
                        <a:ea typeface="Lato"/>
                        <a:cs typeface="Lato"/>
                        <a:sym typeface="Lato"/>
                      </a:endParaRPr>
                    </a:p>
                  </a:txBody>
                  <a:tcPr marT="0" marB="0" marR="73025" marL="73025"/>
                </a:tc>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Cut cabbage，carrot, and green-pepper into bite-sized pieces.Season the pork with pepper and cut it.</a:t>
                      </a:r>
                      <a:endParaRPr sz="1300">
                        <a:solidFill>
                          <a:schemeClr val="lt1"/>
                        </a:solidFill>
                        <a:latin typeface="Lato"/>
                        <a:ea typeface="Lato"/>
                        <a:cs typeface="Lato"/>
                        <a:sym typeface="Lato"/>
                      </a:endParaRPr>
                    </a:p>
                  </a:txBody>
                  <a:tcPr marT="0" marB="0" marR="73025" marL="73025"/>
                </a:tc>
              </a:tr>
              <a:tr h="394300">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2</a:t>
                      </a:r>
                      <a:endParaRPr sz="1300">
                        <a:solidFill>
                          <a:schemeClr val="lt1"/>
                        </a:solidFill>
                        <a:latin typeface="Lato"/>
                        <a:ea typeface="Lato"/>
                        <a:cs typeface="Lato"/>
                        <a:sym typeface="Lato"/>
                      </a:endParaRPr>
                    </a:p>
                  </a:txBody>
                  <a:tcPr marT="0" marB="0" marR="73025" marL="73025"/>
                </a:tc>
                <a:tc>
                  <a:txBody>
                    <a:bodyPr/>
                    <a:lstStyle/>
                    <a:p>
                      <a:pPr indent="0" lvl="0" marL="0" rtl="0" algn="l">
                        <a:spcBef>
                          <a:spcPts val="0"/>
                        </a:spcBef>
                        <a:spcAft>
                          <a:spcPts val="0"/>
                        </a:spcAft>
                        <a:buNone/>
                      </a:pPr>
                      <a:r>
                        <a:rPr lang="en" sz="1300">
                          <a:solidFill>
                            <a:schemeClr val="lt1"/>
                          </a:solidFill>
                          <a:latin typeface="Lato"/>
                          <a:ea typeface="Lato"/>
                          <a:cs typeface="Lato"/>
                          <a:sym typeface="Lato"/>
                        </a:rPr>
                        <a:t>Put the oil in a wok and stir-fry the ingredients for a few minutes. Serve.</a:t>
                      </a:r>
                      <a:endParaRPr sz="1300">
                        <a:solidFill>
                          <a:schemeClr val="lt1"/>
                        </a:solidFill>
                        <a:latin typeface="Lato"/>
                        <a:ea typeface="Lato"/>
                        <a:cs typeface="Lato"/>
                        <a:sym typeface="Lato"/>
                      </a:endParaRPr>
                    </a:p>
                  </a:txBody>
                  <a:tcPr marT="0" marB="0" marR="73025" marL="73025"/>
                </a:tc>
              </a:tr>
            </a:tbl>
          </a:graphicData>
        </a:graphic>
      </p:graphicFrame>
      <p:sp>
        <p:nvSpPr>
          <p:cNvPr id="340" name="Google Shape;340;p39"/>
          <p:cNvSpPr txBox="1"/>
          <p:nvPr/>
        </p:nvSpPr>
        <p:spPr>
          <a:xfrm>
            <a:off x="3919925" y="856175"/>
            <a:ext cx="1304100" cy="393600"/>
          </a:xfrm>
          <a:prstGeom prst="rect">
            <a:avLst/>
          </a:prstGeom>
          <a:noFill/>
          <a:ln>
            <a:noFill/>
          </a:ln>
        </p:spPr>
        <p:txBody>
          <a:bodyPr anchorCtr="0" anchor="ctr" bIns="91425" lIns="91425" spcFirstLastPara="1" rIns="91425" wrap="square" tIns="91425">
            <a:noAutofit/>
          </a:bodyPr>
          <a:lstStyle/>
          <a:p>
            <a:pPr indent="0" lvl="0" marL="0" rtl="0" algn="ctr">
              <a:spcBef>
                <a:spcPts val="600"/>
              </a:spcBef>
              <a:spcAft>
                <a:spcPts val="600"/>
              </a:spcAft>
              <a:buNone/>
            </a:pPr>
            <a:r>
              <a:rPr lang="en" sz="1200" cap="small">
                <a:solidFill>
                  <a:schemeClr val="lt1"/>
                </a:solidFill>
                <a:latin typeface="Lato"/>
                <a:ea typeface="Lato"/>
                <a:cs typeface="Lato"/>
                <a:sym typeface="Lato"/>
              </a:rPr>
              <a:t>TABLE  1</a:t>
            </a:r>
            <a:endParaRPr sz="1200" cap="small">
              <a:solidFill>
                <a:schemeClr val="l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0"/>
          <p:cNvSpPr txBox="1"/>
          <p:nvPr>
            <p:ph type="title"/>
          </p:nvPr>
        </p:nvSpPr>
        <p:spPr>
          <a:xfrm>
            <a:off x="802375" y="1140375"/>
            <a:ext cx="5080500" cy="13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40" u="sng"/>
              <a:t>Section 1c. </a:t>
            </a:r>
            <a:endParaRPr sz="3040" u="sng"/>
          </a:p>
          <a:p>
            <a:pPr indent="0" lvl="0" marL="0" rtl="0" algn="l">
              <a:spcBef>
                <a:spcPts val="0"/>
              </a:spcBef>
              <a:spcAft>
                <a:spcPts val="0"/>
              </a:spcAft>
              <a:buSzPts val="990"/>
              <a:buNone/>
            </a:pPr>
            <a:r>
              <a:rPr lang="en" sz="3040"/>
              <a:t>Customer Customization</a:t>
            </a:r>
            <a:endParaRPr sz="3040"/>
          </a:p>
        </p:txBody>
      </p:sp>
      <p:sp>
        <p:nvSpPr>
          <p:cNvPr id="346" name="Google Shape;346;p40"/>
          <p:cNvSpPr txBox="1"/>
          <p:nvPr>
            <p:ph idx="1" type="body"/>
          </p:nvPr>
        </p:nvSpPr>
        <p:spPr>
          <a:xfrm>
            <a:off x="802375" y="2529713"/>
            <a:ext cx="4876500" cy="15693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a:t>Definition</a:t>
            </a:r>
            <a:endParaRPr/>
          </a:p>
          <a:p>
            <a:pPr indent="-311150" lvl="0" marL="457200" rtl="0" algn="l">
              <a:lnSpc>
                <a:spcPct val="100000"/>
              </a:lnSpc>
              <a:spcBef>
                <a:spcPts val="1200"/>
              </a:spcBef>
              <a:spcAft>
                <a:spcPts val="0"/>
              </a:spcAft>
              <a:buSzPts val="1300"/>
              <a:buChar char="●"/>
            </a:pPr>
            <a:r>
              <a:rPr lang="en"/>
              <a:t>The action of modifying something to suit a particular individual or task </a:t>
            </a:r>
            <a:endParaRPr/>
          </a:p>
          <a:p>
            <a:pPr indent="0" lvl="0" marL="0" rtl="0" algn="l">
              <a:lnSpc>
                <a:spcPct val="100000"/>
              </a:lnSpc>
              <a:spcBef>
                <a:spcPts val="1200"/>
              </a:spcBef>
              <a:spcAft>
                <a:spcPts val="1200"/>
              </a:spcAft>
              <a:buNone/>
            </a:pPr>
            <a:r>
              <a:t/>
            </a:r>
            <a:endParaRPr/>
          </a:p>
        </p:txBody>
      </p:sp>
      <p:sp>
        <p:nvSpPr>
          <p:cNvPr id="347" name="Google Shape;347;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ph type="title"/>
          </p:nvPr>
        </p:nvSpPr>
        <p:spPr>
          <a:xfrm>
            <a:off x="1297500" y="434575"/>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200"/>
              <a:t>Bayesian </a:t>
            </a:r>
            <a:r>
              <a:rPr lang="en" sz="4200"/>
              <a:t>Optimization</a:t>
            </a:r>
            <a:endParaRPr sz="4200"/>
          </a:p>
        </p:txBody>
      </p:sp>
      <p:sp>
        <p:nvSpPr>
          <p:cNvPr id="353" name="Google Shape;353;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just">
              <a:lnSpc>
                <a:spcPct val="100000"/>
              </a:lnSpc>
              <a:spcBef>
                <a:spcPts val="0"/>
              </a:spcBef>
              <a:spcAft>
                <a:spcPts val="0"/>
              </a:spcAft>
              <a:buSzPts val="1600"/>
              <a:buChar char="●"/>
            </a:pPr>
            <a:r>
              <a:rPr lang="en" sz="1600"/>
              <a:t>Automation in food industry is rapidly growing</a:t>
            </a:r>
            <a:endParaRPr sz="1600"/>
          </a:p>
          <a:p>
            <a:pPr indent="-342900" lvl="1" marL="914400" rtl="0" algn="just">
              <a:lnSpc>
                <a:spcPct val="100000"/>
              </a:lnSpc>
              <a:spcBef>
                <a:spcPts val="0"/>
              </a:spcBef>
              <a:spcAft>
                <a:spcPts val="0"/>
              </a:spcAft>
              <a:buSzPts val="1800"/>
              <a:buChar char="○"/>
            </a:pPr>
            <a:r>
              <a:rPr lang="en" sz="1600"/>
              <a:t>faster, more reliable, cheaper ways of producing food</a:t>
            </a:r>
            <a:endParaRPr sz="1800"/>
          </a:p>
          <a:p>
            <a:pPr indent="-330200" lvl="0" marL="457200" rtl="0" algn="just">
              <a:lnSpc>
                <a:spcPct val="100000"/>
              </a:lnSpc>
              <a:spcBef>
                <a:spcPts val="0"/>
              </a:spcBef>
              <a:spcAft>
                <a:spcPts val="0"/>
              </a:spcAft>
              <a:buSzPts val="1600"/>
              <a:buChar char="●"/>
            </a:pPr>
            <a:r>
              <a:rPr lang="en" sz="1600"/>
              <a:t>Home </a:t>
            </a:r>
            <a:r>
              <a:rPr lang="en" sz="1600"/>
              <a:t>kitchen robots expected to be adaptable</a:t>
            </a:r>
            <a:endParaRPr sz="1600"/>
          </a:p>
          <a:p>
            <a:pPr indent="-342900" lvl="1" marL="914400" rtl="0" algn="just">
              <a:lnSpc>
                <a:spcPct val="100000"/>
              </a:lnSpc>
              <a:spcBef>
                <a:spcPts val="0"/>
              </a:spcBef>
              <a:spcAft>
                <a:spcPts val="0"/>
              </a:spcAft>
              <a:buSzPts val="1800"/>
              <a:buChar char="○"/>
            </a:pPr>
            <a:r>
              <a:rPr lang="en" sz="1600"/>
              <a:t>Cook multiple recipes and adapt to user</a:t>
            </a:r>
            <a:endParaRPr sz="1600"/>
          </a:p>
          <a:p>
            <a:pPr indent="-342900" lvl="0" marL="457200" rtl="0" algn="just">
              <a:lnSpc>
                <a:spcPct val="100000"/>
              </a:lnSpc>
              <a:spcBef>
                <a:spcPts val="0"/>
              </a:spcBef>
              <a:spcAft>
                <a:spcPts val="0"/>
              </a:spcAft>
              <a:buSzPts val="1800"/>
              <a:buChar char="●"/>
            </a:pPr>
            <a:r>
              <a:rPr lang="en" sz="1600"/>
              <a:t>O</a:t>
            </a:r>
            <a:r>
              <a:rPr lang="en" sz="1600"/>
              <a:t>btain quantifiable improvements for food optimization </a:t>
            </a:r>
            <a:endParaRPr sz="1600"/>
          </a:p>
          <a:p>
            <a:pPr indent="-330200" lvl="1" marL="914400" rtl="0" algn="l">
              <a:spcBef>
                <a:spcPts val="0"/>
              </a:spcBef>
              <a:spcAft>
                <a:spcPts val="0"/>
              </a:spcAft>
              <a:buSzPts val="1600"/>
              <a:buChar char="○"/>
            </a:pPr>
            <a:r>
              <a:rPr lang="en" sz="1600"/>
              <a:t>Enhance taste, appearance &amp; texture for future</a:t>
            </a:r>
            <a:endParaRPr/>
          </a:p>
        </p:txBody>
      </p:sp>
      <p:sp>
        <p:nvSpPr>
          <p:cNvPr id="354" name="Google Shape;354;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55" name="Google Shape;355;p41"/>
          <p:cNvSpPr txBox="1"/>
          <p:nvPr/>
        </p:nvSpPr>
        <p:spPr>
          <a:xfrm>
            <a:off x="8511275" y="102050"/>
            <a:ext cx="63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[21]</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852625" y="1044488"/>
            <a:ext cx="4776000" cy="130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u="sng"/>
              <a:t>Section 1. </a:t>
            </a:r>
            <a:endParaRPr sz="3600" u="sng"/>
          </a:p>
          <a:p>
            <a:pPr indent="0" lvl="0" marL="0" rtl="0" algn="l">
              <a:spcBef>
                <a:spcPts val="0"/>
              </a:spcBef>
              <a:spcAft>
                <a:spcPts val="0"/>
              </a:spcAft>
              <a:buNone/>
            </a:pPr>
            <a:r>
              <a:rPr lang="en" sz="3600"/>
              <a:t>Prior Research</a:t>
            </a:r>
            <a:endParaRPr sz="3600"/>
          </a:p>
        </p:txBody>
      </p:sp>
      <p:sp>
        <p:nvSpPr>
          <p:cNvPr id="149" name="Google Shape;149;p15"/>
          <p:cNvSpPr txBox="1"/>
          <p:nvPr>
            <p:ph idx="1" type="body"/>
          </p:nvPr>
        </p:nvSpPr>
        <p:spPr>
          <a:xfrm>
            <a:off x="802375" y="2529713"/>
            <a:ext cx="4876500" cy="15693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00000"/>
              </a:lnSpc>
              <a:spcBef>
                <a:spcPts val="0"/>
              </a:spcBef>
              <a:spcAft>
                <a:spcPts val="0"/>
              </a:spcAft>
              <a:buNone/>
            </a:pPr>
            <a:r>
              <a:rPr lang="en"/>
              <a:t>Abstract</a:t>
            </a:r>
            <a:endParaRPr/>
          </a:p>
          <a:p>
            <a:pPr indent="-304958" lvl="0" marL="457200" rtl="0" algn="l">
              <a:lnSpc>
                <a:spcPct val="100000"/>
              </a:lnSpc>
              <a:spcBef>
                <a:spcPts val="1200"/>
              </a:spcBef>
              <a:spcAft>
                <a:spcPts val="0"/>
              </a:spcAft>
              <a:buSzPct val="100000"/>
              <a:buChar char="●"/>
            </a:pPr>
            <a:r>
              <a:rPr lang="en"/>
              <a:t>H</a:t>
            </a:r>
            <a:r>
              <a:rPr lang="en"/>
              <a:t>ow assistive robots can assist differently-abled prepare meals.</a:t>
            </a:r>
            <a:endParaRPr/>
          </a:p>
          <a:p>
            <a:pPr indent="-304958" lvl="0" marL="457200" rtl="0" algn="l">
              <a:lnSpc>
                <a:spcPct val="100000"/>
              </a:lnSpc>
              <a:spcBef>
                <a:spcPts val="0"/>
              </a:spcBef>
              <a:spcAft>
                <a:spcPts val="0"/>
              </a:spcAft>
              <a:buSzPct val="100000"/>
              <a:buChar char="●"/>
            </a:pPr>
            <a:r>
              <a:rPr lang="en"/>
              <a:t>Analyze and critique current research trends</a:t>
            </a:r>
            <a:endParaRPr/>
          </a:p>
          <a:p>
            <a:pPr indent="-304958" lvl="0" marL="457200" rtl="0" algn="l">
              <a:lnSpc>
                <a:spcPct val="100000"/>
              </a:lnSpc>
              <a:spcBef>
                <a:spcPts val="0"/>
              </a:spcBef>
              <a:spcAft>
                <a:spcPts val="0"/>
              </a:spcAft>
              <a:buSzPct val="100000"/>
              <a:buChar char="●"/>
            </a:pPr>
            <a:r>
              <a:rPr lang="en"/>
              <a:t>Create a multi-disability friendly device</a:t>
            </a:r>
            <a:endParaRPr/>
          </a:p>
          <a:p>
            <a:pPr indent="-304958" lvl="0" marL="457200" rtl="0" algn="l">
              <a:lnSpc>
                <a:spcPct val="100000"/>
              </a:lnSpc>
              <a:spcBef>
                <a:spcPts val="0"/>
              </a:spcBef>
              <a:spcAft>
                <a:spcPts val="0"/>
              </a:spcAft>
              <a:buSzPct val="100000"/>
              <a:buChar char="●"/>
            </a:pPr>
            <a:r>
              <a:rPr lang="en"/>
              <a:t>Focus on issues of older or differently-abled people</a:t>
            </a:r>
            <a:endParaRPr/>
          </a:p>
          <a:p>
            <a:pPr indent="-304958" lvl="0" marL="457200" rtl="0" algn="l">
              <a:lnSpc>
                <a:spcPct val="100000"/>
              </a:lnSpc>
              <a:spcBef>
                <a:spcPts val="0"/>
              </a:spcBef>
              <a:spcAft>
                <a:spcPts val="0"/>
              </a:spcAft>
              <a:buSzPct val="100000"/>
              <a:buChar char="●"/>
            </a:pPr>
            <a:r>
              <a:rPr lang="en"/>
              <a:t>Imperative to improve lives</a:t>
            </a:r>
            <a:r>
              <a:rPr lang="en"/>
              <a:t> </a:t>
            </a:r>
            <a:endParaRPr/>
          </a:p>
          <a:p>
            <a:pPr indent="0" lvl="0" marL="0" rtl="0" algn="l">
              <a:lnSpc>
                <a:spcPct val="100000"/>
              </a:lnSpc>
              <a:spcBef>
                <a:spcPts val="1200"/>
              </a:spcBef>
              <a:spcAft>
                <a:spcPts val="1200"/>
              </a:spcAft>
              <a:buNone/>
            </a:pPr>
            <a:r>
              <a:t/>
            </a:r>
            <a:endParaRPr/>
          </a:p>
        </p:txBody>
      </p:sp>
      <p:sp>
        <p:nvSpPr>
          <p:cNvPr id="150" name="Google Shape;15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2"/>
          <p:cNvSpPr txBox="1"/>
          <p:nvPr>
            <p:ph type="title"/>
          </p:nvPr>
        </p:nvSpPr>
        <p:spPr>
          <a:xfrm>
            <a:off x="1289225" y="9329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000"/>
              <a:t>Food Delivery System</a:t>
            </a:r>
            <a:endParaRPr sz="4000"/>
          </a:p>
        </p:txBody>
      </p:sp>
      <p:sp>
        <p:nvSpPr>
          <p:cNvPr id="361" name="Google Shape;361;p42"/>
          <p:cNvSpPr txBox="1"/>
          <p:nvPr>
            <p:ph idx="1" type="body"/>
          </p:nvPr>
        </p:nvSpPr>
        <p:spPr>
          <a:xfrm>
            <a:off x="1289225" y="1847075"/>
            <a:ext cx="7038900" cy="20811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Create delivery company with digital recipe</a:t>
            </a:r>
            <a:endParaRPr sz="1700"/>
          </a:p>
          <a:p>
            <a:pPr indent="-336550" lvl="0" marL="457200" rtl="0" algn="l">
              <a:spcBef>
                <a:spcPts val="0"/>
              </a:spcBef>
              <a:spcAft>
                <a:spcPts val="0"/>
              </a:spcAft>
              <a:buSzPts val="1700"/>
              <a:buChar char="●"/>
            </a:pPr>
            <a:r>
              <a:rPr lang="en" sz="1700"/>
              <a:t>Brings pre-portioned/pre-cut ingredients</a:t>
            </a:r>
            <a:endParaRPr sz="1700"/>
          </a:p>
          <a:p>
            <a:pPr indent="-336550" lvl="0" marL="457200" rtl="0" algn="l">
              <a:spcBef>
                <a:spcPts val="0"/>
              </a:spcBef>
              <a:spcAft>
                <a:spcPts val="0"/>
              </a:spcAft>
              <a:buSzPts val="1700"/>
              <a:buChar char="●"/>
            </a:pPr>
            <a:r>
              <a:rPr lang="en" sz="1700"/>
              <a:t>Empty bin with used material</a:t>
            </a:r>
            <a:endParaRPr sz="1700"/>
          </a:p>
          <a:p>
            <a:pPr indent="-336550" lvl="0" marL="457200" rtl="0" algn="l">
              <a:spcBef>
                <a:spcPts val="0"/>
              </a:spcBef>
              <a:spcAft>
                <a:spcPts val="0"/>
              </a:spcAft>
              <a:buSzPts val="1700"/>
              <a:buChar char="●"/>
            </a:pPr>
            <a:r>
              <a:rPr lang="en" sz="1700"/>
              <a:t>Load user’s refrigerators with ingredient boxes </a:t>
            </a:r>
            <a:endParaRPr sz="1700"/>
          </a:p>
          <a:p>
            <a:pPr indent="-336550" lvl="0" marL="457200" rtl="0" algn="l">
              <a:spcBef>
                <a:spcPts val="0"/>
              </a:spcBef>
              <a:spcAft>
                <a:spcPts val="0"/>
              </a:spcAft>
              <a:buSzPts val="1700"/>
              <a:buChar char="●"/>
            </a:pPr>
            <a:r>
              <a:rPr lang="en" sz="1700"/>
              <a:t>Guarantee food hygiene with fresh ingredients </a:t>
            </a:r>
            <a:endParaRPr sz="1700"/>
          </a:p>
          <a:p>
            <a:pPr indent="-336550" lvl="0" marL="457200" rtl="0" algn="l">
              <a:spcBef>
                <a:spcPts val="0"/>
              </a:spcBef>
              <a:spcAft>
                <a:spcPts val="0"/>
              </a:spcAft>
              <a:buSzPts val="1700"/>
              <a:buChar char="●"/>
            </a:pPr>
            <a:r>
              <a:rPr lang="en" sz="1700"/>
              <a:t>Reduce ingredients cost with less waste </a:t>
            </a:r>
            <a:endParaRPr sz="1700"/>
          </a:p>
        </p:txBody>
      </p:sp>
      <p:sp>
        <p:nvSpPr>
          <p:cNvPr id="362" name="Google Shape;362;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63" name="Google Shape;363;p42"/>
          <p:cNvSpPr txBox="1"/>
          <p:nvPr/>
        </p:nvSpPr>
        <p:spPr>
          <a:xfrm>
            <a:off x="8450100" y="0"/>
            <a:ext cx="693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[3]</a:t>
            </a:r>
            <a:endParaRPr>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3"/>
          <p:cNvSpPr txBox="1"/>
          <p:nvPr>
            <p:ph type="title"/>
          </p:nvPr>
        </p:nvSpPr>
        <p:spPr>
          <a:xfrm>
            <a:off x="1247725" y="841750"/>
            <a:ext cx="7038900" cy="666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lang="en" sz="2500"/>
              <a:t>Kitchen Technologies for Ageing in Place</a:t>
            </a:r>
            <a:endParaRPr sz="1060"/>
          </a:p>
        </p:txBody>
      </p:sp>
      <p:sp>
        <p:nvSpPr>
          <p:cNvPr id="369" name="Google Shape;369;p43"/>
          <p:cNvSpPr txBox="1"/>
          <p:nvPr>
            <p:ph idx="1" type="body"/>
          </p:nvPr>
        </p:nvSpPr>
        <p:spPr>
          <a:xfrm>
            <a:off x="1338975" y="1714350"/>
            <a:ext cx="7038900" cy="1818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Important to securing bowls or cutting boards </a:t>
            </a:r>
            <a:endParaRPr sz="1800"/>
          </a:p>
          <a:p>
            <a:pPr indent="-342900" lvl="0" marL="457200" rtl="0" algn="l">
              <a:spcBef>
                <a:spcPts val="0"/>
              </a:spcBef>
              <a:spcAft>
                <a:spcPts val="0"/>
              </a:spcAft>
              <a:buSzPts val="1800"/>
              <a:buChar char="●"/>
            </a:pPr>
            <a:r>
              <a:rPr lang="en" sz="1800"/>
              <a:t>Allows both hands for motions: stirring/cutting</a:t>
            </a:r>
            <a:endParaRPr sz="1800"/>
          </a:p>
          <a:p>
            <a:pPr indent="-342900" lvl="0" marL="457200" rtl="0" algn="l">
              <a:spcBef>
                <a:spcPts val="0"/>
              </a:spcBef>
              <a:spcAft>
                <a:spcPts val="0"/>
              </a:spcAft>
              <a:buSzPts val="1800"/>
              <a:buChar char="●"/>
            </a:pPr>
            <a:r>
              <a:rPr lang="en" sz="1800"/>
              <a:t>Sensors keep track of kitchen items </a:t>
            </a:r>
            <a:endParaRPr sz="1800"/>
          </a:p>
          <a:p>
            <a:pPr indent="-342900" lvl="0" marL="457200" rtl="0" algn="l">
              <a:spcBef>
                <a:spcPts val="0"/>
              </a:spcBef>
              <a:spcAft>
                <a:spcPts val="0"/>
              </a:spcAft>
              <a:buSzPts val="1800"/>
              <a:buChar char="●"/>
            </a:pPr>
            <a:r>
              <a:rPr lang="en" sz="1800"/>
              <a:t>System can support in maintenance/availability</a:t>
            </a:r>
            <a:endParaRPr sz="1800"/>
          </a:p>
          <a:p>
            <a:pPr indent="-342900" lvl="0" marL="457200" rtl="0" algn="l">
              <a:spcBef>
                <a:spcPts val="0"/>
              </a:spcBef>
              <a:spcAft>
                <a:spcPts val="0"/>
              </a:spcAft>
              <a:buSzPts val="1800"/>
              <a:buChar char="●"/>
            </a:pPr>
            <a:r>
              <a:rPr lang="en" sz="1800"/>
              <a:t>Selects  available tools to reinforce skills</a:t>
            </a:r>
            <a:endParaRPr sz="1800"/>
          </a:p>
        </p:txBody>
      </p:sp>
      <p:sp>
        <p:nvSpPr>
          <p:cNvPr id="370" name="Google Shape;370;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1" name="Google Shape;371;p43"/>
          <p:cNvSpPr txBox="1"/>
          <p:nvPr/>
        </p:nvSpPr>
        <p:spPr>
          <a:xfrm>
            <a:off x="8472450" y="122450"/>
            <a:ext cx="67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[22</a:t>
            </a:r>
            <a:r>
              <a:rPr lang="en">
                <a:solidFill>
                  <a:schemeClr val="lt1"/>
                </a:solidFill>
                <a:latin typeface="Lato"/>
                <a:ea typeface="Lato"/>
                <a:cs typeface="Lato"/>
                <a:sym typeface="Lato"/>
              </a:rPr>
              <a:t>]</a:t>
            </a:r>
            <a:endParaRPr>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4"/>
          <p:cNvSpPr txBox="1"/>
          <p:nvPr>
            <p:ph type="title"/>
          </p:nvPr>
        </p:nvSpPr>
        <p:spPr>
          <a:xfrm>
            <a:off x="802900" y="1921350"/>
            <a:ext cx="4776000" cy="130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u="sng"/>
              <a:t>Section 2. </a:t>
            </a:r>
            <a:endParaRPr sz="3600" u="sng"/>
          </a:p>
          <a:p>
            <a:pPr indent="0" lvl="0" marL="0" rtl="0" algn="l">
              <a:spcBef>
                <a:spcPts val="0"/>
              </a:spcBef>
              <a:spcAft>
                <a:spcPts val="0"/>
              </a:spcAft>
              <a:buNone/>
            </a:pPr>
            <a:r>
              <a:rPr lang="en" sz="3240"/>
              <a:t>Simulation Overview</a:t>
            </a:r>
            <a:endParaRPr sz="3600"/>
          </a:p>
        </p:txBody>
      </p:sp>
      <p:sp>
        <p:nvSpPr>
          <p:cNvPr id="377" name="Google Shape;377;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Robot Simulation Intentions </a:t>
            </a:r>
            <a:endParaRPr sz="3800"/>
          </a:p>
        </p:txBody>
      </p:sp>
      <p:sp>
        <p:nvSpPr>
          <p:cNvPr id="383" name="Google Shape;383;p4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Designed with inclusivity and disability in mind</a:t>
            </a:r>
            <a:endParaRPr/>
          </a:p>
          <a:p>
            <a:pPr indent="-311150" lvl="0" marL="457200" rtl="0" algn="l">
              <a:spcBef>
                <a:spcPts val="0"/>
              </a:spcBef>
              <a:spcAft>
                <a:spcPts val="0"/>
              </a:spcAft>
              <a:buSzPts val="1300"/>
              <a:buChar char="-"/>
            </a:pPr>
            <a:r>
              <a:rPr lang="en"/>
              <a:t>Customizable options</a:t>
            </a:r>
            <a:endParaRPr/>
          </a:p>
          <a:p>
            <a:pPr indent="-311150" lvl="0" marL="457200" rtl="0" algn="l">
              <a:spcBef>
                <a:spcPts val="0"/>
              </a:spcBef>
              <a:spcAft>
                <a:spcPts val="0"/>
              </a:spcAft>
              <a:buSzPts val="1300"/>
              <a:buChar char="-"/>
            </a:pPr>
            <a:r>
              <a:rPr lang="en"/>
              <a:t>Reduce size of system to not hinder mobility </a:t>
            </a:r>
            <a:endParaRPr/>
          </a:p>
          <a:p>
            <a:pPr indent="-311150" lvl="0" marL="457200" rtl="0" algn="l">
              <a:spcBef>
                <a:spcPts val="0"/>
              </a:spcBef>
              <a:spcAft>
                <a:spcPts val="0"/>
              </a:spcAft>
              <a:buSzPts val="1300"/>
              <a:buChar char="-"/>
            </a:pPr>
            <a:r>
              <a:rPr lang="en"/>
              <a:t>Interface to instill trust in the system</a:t>
            </a:r>
            <a:endParaRPr/>
          </a:p>
          <a:p>
            <a:pPr indent="-311150" lvl="0" marL="457200" rtl="0" algn="l">
              <a:spcBef>
                <a:spcPts val="0"/>
              </a:spcBef>
              <a:spcAft>
                <a:spcPts val="0"/>
              </a:spcAft>
              <a:buSzPts val="1300"/>
              <a:buChar char="-"/>
            </a:pPr>
            <a:r>
              <a:rPr lang="en"/>
              <a:t>Users: c</a:t>
            </a:r>
            <a:r>
              <a:rPr lang="en"/>
              <a:t>onfident while remaining independent</a:t>
            </a:r>
            <a:endParaRPr/>
          </a:p>
          <a:p>
            <a:pPr indent="-311150" lvl="0" marL="457200" rtl="0" algn="l">
              <a:spcBef>
                <a:spcPts val="0"/>
              </a:spcBef>
              <a:spcAft>
                <a:spcPts val="0"/>
              </a:spcAft>
              <a:buSzPts val="1300"/>
              <a:buChar char="-"/>
            </a:pPr>
            <a:r>
              <a:rPr lang="en"/>
              <a:t>Encourage practicing fine motor control</a:t>
            </a:r>
            <a:endParaRPr/>
          </a:p>
          <a:p>
            <a:pPr indent="-311150" lvl="0" marL="457200" rtl="0" algn="l">
              <a:spcBef>
                <a:spcPts val="0"/>
              </a:spcBef>
              <a:spcAft>
                <a:spcPts val="0"/>
              </a:spcAft>
              <a:buSzPts val="1300"/>
              <a:buChar char="-"/>
            </a:pPr>
            <a:r>
              <a:rPr lang="en"/>
              <a:t>Adopting healthier gastronomy</a:t>
            </a:r>
            <a:endParaRPr/>
          </a:p>
          <a:p>
            <a:pPr indent="-311150" lvl="0" marL="457200" rtl="0" algn="l">
              <a:spcBef>
                <a:spcPts val="0"/>
              </a:spcBef>
              <a:spcAft>
                <a:spcPts val="0"/>
              </a:spcAft>
              <a:buSzPts val="1300"/>
              <a:buChar char="-"/>
            </a:pPr>
            <a:r>
              <a:rPr lang="en"/>
              <a:t>Remaining aware of important upcoming events</a:t>
            </a:r>
            <a:endParaRPr sz="1400"/>
          </a:p>
        </p:txBody>
      </p:sp>
      <p:sp>
        <p:nvSpPr>
          <p:cNvPr id="384" name="Google Shape;38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6"/>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Environment</a:t>
            </a:r>
            <a:r>
              <a:rPr lang="en"/>
              <a:t> </a:t>
            </a:r>
            <a:r>
              <a:rPr lang="en"/>
              <a:t>Simulation </a:t>
            </a:r>
            <a:r>
              <a:rPr lang="en"/>
              <a:t>Overview</a:t>
            </a:r>
            <a:endParaRPr/>
          </a:p>
        </p:txBody>
      </p:sp>
      <p:pic>
        <p:nvPicPr>
          <p:cNvPr id="390" name="Google Shape;390;p46"/>
          <p:cNvPicPr preferRelativeResize="0"/>
          <p:nvPr/>
        </p:nvPicPr>
        <p:blipFill>
          <a:blip r:embed="rId3">
            <a:alphaModFix/>
          </a:blip>
          <a:stretch>
            <a:fillRect/>
          </a:stretch>
        </p:blipFill>
        <p:spPr>
          <a:xfrm>
            <a:off x="1627138" y="156975"/>
            <a:ext cx="5893024" cy="4215575"/>
          </a:xfrm>
          <a:prstGeom prst="rect">
            <a:avLst/>
          </a:prstGeom>
          <a:noFill/>
          <a:ln>
            <a:noFill/>
          </a:ln>
        </p:spPr>
      </p:pic>
      <p:sp>
        <p:nvSpPr>
          <p:cNvPr id="391" name="Google Shape;391;p46"/>
          <p:cNvSpPr txBox="1"/>
          <p:nvPr/>
        </p:nvSpPr>
        <p:spPr>
          <a:xfrm>
            <a:off x="2803325" y="1525975"/>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Cabinet</a:t>
            </a:r>
            <a:endParaRPr sz="1000">
              <a:solidFill>
                <a:schemeClr val="lt1"/>
              </a:solidFill>
              <a:latin typeface="Lato"/>
              <a:ea typeface="Lato"/>
              <a:cs typeface="Lato"/>
              <a:sym typeface="Lato"/>
            </a:endParaRPr>
          </a:p>
        </p:txBody>
      </p:sp>
      <p:sp>
        <p:nvSpPr>
          <p:cNvPr id="392" name="Google Shape;392;p46"/>
          <p:cNvSpPr txBox="1"/>
          <p:nvPr/>
        </p:nvSpPr>
        <p:spPr>
          <a:xfrm>
            <a:off x="3660300" y="2275788"/>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Counter</a:t>
            </a:r>
            <a:endParaRPr sz="1000">
              <a:solidFill>
                <a:schemeClr val="lt1"/>
              </a:solidFill>
              <a:latin typeface="Lato"/>
              <a:ea typeface="Lato"/>
              <a:cs typeface="Lato"/>
              <a:sym typeface="Lato"/>
            </a:endParaRPr>
          </a:p>
        </p:txBody>
      </p:sp>
      <p:sp>
        <p:nvSpPr>
          <p:cNvPr id="393" name="Google Shape;393;p46"/>
          <p:cNvSpPr txBox="1"/>
          <p:nvPr/>
        </p:nvSpPr>
        <p:spPr>
          <a:xfrm>
            <a:off x="2593675" y="2018563"/>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The System</a:t>
            </a:r>
            <a:endParaRPr sz="1000">
              <a:solidFill>
                <a:schemeClr val="lt1"/>
              </a:solidFill>
              <a:latin typeface="Lato"/>
              <a:ea typeface="Lato"/>
              <a:cs typeface="Lato"/>
              <a:sym typeface="Lato"/>
            </a:endParaRPr>
          </a:p>
        </p:txBody>
      </p:sp>
      <p:sp>
        <p:nvSpPr>
          <p:cNvPr id="394" name="Google Shape;394;p46"/>
          <p:cNvSpPr txBox="1"/>
          <p:nvPr/>
        </p:nvSpPr>
        <p:spPr>
          <a:xfrm>
            <a:off x="3660300" y="1864663"/>
            <a:ext cx="911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Stovetop</a:t>
            </a:r>
            <a:endParaRPr sz="1000">
              <a:solidFill>
                <a:schemeClr val="lt1"/>
              </a:solidFill>
              <a:latin typeface="Lato"/>
              <a:ea typeface="Lato"/>
              <a:cs typeface="Lato"/>
              <a:sym typeface="Lato"/>
            </a:endParaRPr>
          </a:p>
          <a:p>
            <a:pPr indent="0" lvl="0" marL="0" rtl="0" algn="l">
              <a:spcBef>
                <a:spcPts val="0"/>
              </a:spcBef>
              <a:spcAft>
                <a:spcPts val="0"/>
              </a:spcAft>
              <a:buNone/>
            </a:pPr>
            <a:r>
              <a:t/>
            </a:r>
            <a:endParaRPr sz="1000">
              <a:solidFill>
                <a:schemeClr val="lt1"/>
              </a:solidFill>
              <a:latin typeface="Lato"/>
              <a:ea typeface="Lato"/>
              <a:cs typeface="Lato"/>
              <a:sym typeface="Lato"/>
            </a:endParaRPr>
          </a:p>
        </p:txBody>
      </p:sp>
      <p:sp>
        <p:nvSpPr>
          <p:cNvPr id="395" name="Google Shape;395;p46"/>
          <p:cNvSpPr txBox="1"/>
          <p:nvPr/>
        </p:nvSpPr>
        <p:spPr>
          <a:xfrm>
            <a:off x="2949800" y="2643750"/>
            <a:ext cx="438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Sink</a:t>
            </a:r>
            <a:endParaRPr sz="1000">
              <a:solidFill>
                <a:schemeClr val="lt1"/>
              </a:solidFill>
              <a:latin typeface="Lato"/>
              <a:ea typeface="Lato"/>
              <a:cs typeface="Lato"/>
              <a:sym typeface="Lato"/>
            </a:endParaRPr>
          </a:p>
        </p:txBody>
      </p:sp>
      <p:sp>
        <p:nvSpPr>
          <p:cNvPr id="396" name="Google Shape;396;p46"/>
          <p:cNvSpPr txBox="1"/>
          <p:nvPr/>
        </p:nvSpPr>
        <p:spPr>
          <a:xfrm>
            <a:off x="3770100" y="3584888"/>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Fridge</a:t>
            </a:r>
            <a:endParaRPr sz="1000">
              <a:solidFill>
                <a:schemeClr val="lt1"/>
              </a:solidFill>
              <a:latin typeface="Lato"/>
              <a:ea typeface="Lato"/>
              <a:cs typeface="Lato"/>
              <a:sym typeface="Lato"/>
            </a:endParaRPr>
          </a:p>
        </p:txBody>
      </p:sp>
      <p:sp>
        <p:nvSpPr>
          <p:cNvPr id="397" name="Google Shape;397;p46"/>
          <p:cNvSpPr txBox="1"/>
          <p:nvPr/>
        </p:nvSpPr>
        <p:spPr>
          <a:xfrm>
            <a:off x="4839050" y="1207013"/>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Entrance</a:t>
            </a:r>
            <a:endParaRPr sz="1000">
              <a:solidFill>
                <a:schemeClr val="lt1"/>
              </a:solidFill>
              <a:latin typeface="Lato"/>
              <a:ea typeface="Lato"/>
              <a:cs typeface="Lato"/>
              <a:sym typeface="Lato"/>
            </a:endParaRPr>
          </a:p>
        </p:txBody>
      </p:sp>
      <p:sp>
        <p:nvSpPr>
          <p:cNvPr id="398" name="Google Shape;398;p46"/>
          <p:cNvSpPr txBox="1"/>
          <p:nvPr/>
        </p:nvSpPr>
        <p:spPr>
          <a:xfrm>
            <a:off x="3431150" y="298338"/>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Delivery Box</a:t>
            </a:r>
            <a:endParaRPr sz="1000">
              <a:solidFill>
                <a:schemeClr val="lt1"/>
              </a:solidFill>
              <a:latin typeface="Lato"/>
              <a:ea typeface="Lato"/>
              <a:cs typeface="Lato"/>
              <a:sym typeface="Lato"/>
            </a:endParaRPr>
          </a:p>
        </p:txBody>
      </p:sp>
      <p:sp>
        <p:nvSpPr>
          <p:cNvPr id="399" name="Google Shape;399;p46"/>
          <p:cNvSpPr txBox="1"/>
          <p:nvPr/>
        </p:nvSpPr>
        <p:spPr>
          <a:xfrm>
            <a:off x="4681800" y="1864663"/>
            <a:ext cx="91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Human</a:t>
            </a:r>
            <a:endParaRPr sz="1000">
              <a:solidFill>
                <a:schemeClr val="lt1"/>
              </a:solidFill>
              <a:latin typeface="Lato"/>
              <a:ea typeface="Lato"/>
              <a:cs typeface="Lato"/>
              <a:sym typeface="Lato"/>
            </a:endParaRPr>
          </a:p>
        </p:txBody>
      </p:sp>
      <p:sp>
        <p:nvSpPr>
          <p:cNvPr id="400" name="Google Shape;400;p46"/>
          <p:cNvSpPr txBox="1"/>
          <p:nvPr/>
        </p:nvSpPr>
        <p:spPr>
          <a:xfrm>
            <a:off x="4791900" y="3118613"/>
            <a:ext cx="801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Dining Set</a:t>
            </a:r>
            <a:endParaRPr sz="1000">
              <a:solidFill>
                <a:schemeClr val="lt1"/>
              </a:solidFill>
              <a:latin typeface="Lato"/>
              <a:ea typeface="Lato"/>
              <a:cs typeface="Lato"/>
              <a:sym typeface="Lato"/>
            </a:endParaRPr>
          </a:p>
        </p:txBody>
      </p:sp>
      <p:sp>
        <p:nvSpPr>
          <p:cNvPr id="401" name="Google Shape;401;p46"/>
          <p:cNvSpPr txBox="1"/>
          <p:nvPr/>
        </p:nvSpPr>
        <p:spPr>
          <a:xfrm>
            <a:off x="5217350" y="2643738"/>
            <a:ext cx="801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Decor</a:t>
            </a:r>
            <a:endParaRPr sz="1000">
              <a:solidFill>
                <a:schemeClr val="lt1"/>
              </a:solidFill>
              <a:latin typeface="Lato"/>
              <a:ea typeface="Lato"/>
              <a:cs typeface="Lato"/>
              <a:sym typeface="Lato"/>
            </a:endParaRPr>
          </a:p>
        </p:txBody>
      </p:sp>
      <p:sp>
        <p:nvSpPr>
          <p:cNvPr id="402" name="Google Shape;402;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pic>
        <p:nvPicPr>
          <p:cNvPr id="407" name="Google Shape;407;p47"/>
          <p:cNvPicPr preferRelativeResize="0"/>
          <p:nvPr/>
        </p:nvPicPr>
        <p:blipFill>
          <a:blip r:embed="rId3">
            <a:alphaModFix/>
          </a:blip>
          <a:stretch>
            <a:fillRect/>
          </a:stretch>
        </p:blipFill>
        <p:spPr>
          <a:xfrm>
            <a:off x="627338" y="116800"/>
            <a:ext cx="7892623" cy="4319925"/>
          </a:xfrm>
          <a:prstGeom prst="rect">
            <a:avLst/>
          </a:prstGeom>
          <a:noFill/>
          <a:ln>
            <a:noFill/>
          </a:ln>
        </p:spPr>
      </p:pic>
      <p:sp>
        <p:nvSpPr>
          <p:cNvPr id="408" name="Google Shape;408;p47"/>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Overview of System</a:t>
            </a:r>
            <a:endParaRPr/>
          </a:p>
        </p:txBody>
      </p:sp>
      <p:cxnSp>
        <p:nvCxnSpPr>
          <p:cNvPr id="409" name="Google Shape;409;p47"/>
          <p:cNvCxnSpPr/>
          <p:nvPr/>
        </p:nvCxnSpPr>
        <p:spPr>
          <a:xfrm rot="10800000">
            <a:off x="4283025" y="1901425"/>
            <a:ext cx="2400" cy="409500"/>
          </a:xfrm>
          <a:prstGeom prst="straightConnector1">
            <a:avLst/>
          </a:prstGeom>
          <a:noFill/>
          <a:ln cap="flat" cmpd="sng" w="9525">
            <a:solidFill>
              <a:schemeClr val="accent1"/>
            </a:solidFill>
            <a:prstDash val="solid"/>
            <a:round/>
            <a:headEnd len="med" w="med" type="none"/>
            <a:tailEnd len="med" w="med" type="triangle"/>
          </a:ln>
        </p:spPr>
      </p:cxnSp>
      <p:cxnSp>
        <p:nvCxnSpPr>
          <p:cNvPr id="410" name="Google Shape;410;p47"/>
          <p:cNvCxnSpPr/>
          <p:nvPr/>
        </p:nvCxnSpPr>
        <p:spPr>
          <a:xfrm>
            <a:off x="4187925" y="1901475"/>
            <a:ext cx="0" cy="433800"/>
          </a:xfrm>
          <a:prstGeom prst="straightConnector1">
            <a:avLst/>
          </a:prstGeom>
          <a:noFill/>
          <a:ln cap="flat" cmpd="sng" w="19050">
            <a:solidFill>
              <a:schemeClr val="accent1"/>
            </a:solidFill>
            <a:prstDash val="solid"/>
            <a:round/>
            <a:headEnd len="med" w="med" type="none"/>
            <a:tailEnd len="med" w="med" type="triangle"/>
          </a:ln>
        </p:spPr>
      </p:cxnSp>
      <p:cxnSp>
        <p:nvCxnSpPr>
          <p:cNvPr id="411" name="Google Shape;411;p47"/>
          <p:cNvCxnSpPr/>
          <p:nvPr/>
        </p:nvCxnSpPr>
        <p:spPr>
          <a:xfrm rot="10800000">
            <a:off x="4468925" y="2665275"/>
            <a:ext cx="335400" cy="0"/>
          </a:xfrm>
          <a:prstGeom prst="straightConnector1">
            <a:avLst/>
          </a:prstGeom>
          <a:noFill/>
          <a:ln cap="flat" cmpd="sng" w="9525">
            <a:solidFill>
              <a:srgbClr val="FF0000"/>
            </a:solidFill>
            <a:prstDash val="solid"/>
            <a:round/>
            <a:headEnd len="med" w="med" type="none"/>
            <a:tailEnd len="med" w="med" type="triangle"/>
          </a:ln>
        </p:spPr>
      </p:cxnSp>
      <p:cxnSp>
        <p:nvCxnSpPr>
          <p:cNvPr id="412" name="Google Shape;412;p47"/>
          <p:cNvCxnSpPr/>
          <p:nvPr/>
        </p:nvCxnSpPr>
        <p:spPr>
          <a:xfrm>
            <a:off x="4458725" y="2723250"/>
            <a:ext cx="355800" cy="0"/>
          </a:xfrm>
          <a:prstGeom prst="straightConnector1">
            <a:avLst/>
          </a:prstGeom>
          <a:noFill/>
          <a:ln cap="flat" cmpd="sng" w="9525">
            <a:solidFill>
              <a:srgbClr val="FF0000"/>
            </a:solidFill>
            <a:prstDash val="solid"/>
            <a:round/>
            <a:headEnd len="med" w="med" type="none"/>
            <a:tailEnd len="med" w="med" type="triangle"/>
          </a:ln>
        </p:spPr>
      </p:cxnSp>
      <p:sp>
        <p:nvSpPr>
          <p:cNvPr id="413" name="Google Shape;413;p47"/>
          <p:cNvSpPr txBox="1"/>
          <p:nvPr/>
        </p:nvSpPr>
        <p:spPr>
          <a:xfrm>
            <a:off x="3125025" y="472925"/>
            <a:ext cx="112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Webcam</a:t>
            </a:r>
            <a:endParaRPr>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414" name="Google Shape;414;p47"/>
          <p:cNvSpPr txBox="1"/>
          <p:nvPr/>
        </p:nvSpPr>
        <p:spPr>
          <a:xfrm>
            <a:off x="5705400" y="1669200"/>
            <a:ext cx="97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Pancam</a:t>
            </a:r>
            <a:endParaRPr>
              <a:solidFill>
                <a:schemeClr val="lt1"/>
              </a:solidFill>
              <a:latin typeface="Lato"/>
              <a:ea typeface="Lato"/>
              <a:cs typeface="Lato"/>
              <a:sym typeface="Lato"/>
            </a:endParaRPr>
          </a:p>
        </p:txBody>
      </p:sp>
      <p:cxnSp>
        <p:nvCxnSpPr>
          <p:cNvPr id="415" name="Google Shape;415;p47"/>
          <p:cNvCxnSpPr>
            <a:stCxn id="414" idx="1"/>
          </p:cNvCxnSpPr>
          <p:nvPr/>
        </p:nvCxnSpPr>
        <p:spPr>
          <a:xfrm flipH="1">
            <a:off x="5465400" y="1869300"/>
            <a:ext cx="240000" cy="407400"/>
          </a:xfrm>
          <a:prstGeom prst="straightConnector1">
            <a:avLst/>
          </a:prstGeom>
          <a:noFill/>
          <a:ln cap="flat" cmpd="sng" w="9525">
            <a:solidFill>
              <a:schemeClr val="dk2"/>
            </a:solidFill>
            <a:prstDash val="solid"/>
            <a:round/>
            <a:headEnd len="med" w="med" type="none"/>
            <a:tailEnd len="med" w="med" type="triangle"/>
          </a:ln>
        </p:spPr>
      </p:cxnSp>
      <p:sp>
        <p:nvSpPr>
          <p:cNvPr id="416" name="Google Shape;416;p47"/>
          <p:cNvSpPr txBox="1"/>
          <p:nvPr/>
        </p:nvSpPr>
        <p:spPr>
          <a:xfrm>
            <a:off x="6802825" y="2310925"/>
            <a:ext cx="112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Pan</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417" name="Google Shape;417;p47"/>
          <p:cNvSpPr txBox="1"/>
          <p:nvPr/>
        </p:nvSpPr>
        <p:spPr>
          <a:xfrm>
            <a:off x="2096250" y="1117775"/>
            <a:ext cx="975000" cy="831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Green LED</a:t>
            </a:r>
            <a:endParaRPr>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418" name="Google Shape;418;p47"/>
          <p:cNvSpPr txBox="1"/>
          <p:nvPr/>
        </p:nvSpPr>
        <p:spPr>
          <a:xfrm>
            <a:off x="4075925" y="1211725"/>
            <a:ext cx="112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Red LED</a:t>
            </a:r>
            <a:endParaRPr>
              <a:solidFill>
                <a:schemeClr val="lt1"/>
              </a:solidFill>
              <a:latin typeface="Lato"/>
              <a:ea typeface="Lato"/>
              <a:cs typeface="Lato"/>
              <a:sym typeface="Lato"/>
            </a:endParaRPr>
          </a:p>
        </p:txBody>
      </p:sp>
      <p:sp>
        <p:nvSpPr>
          <p:cNvPr id="419" name="Google Shape;419;p47"/>
          <p:cNvSpPr txBox="1"/>
          <p:nvPr/>
        </p:nvSpPr>
        <p:spPr>
          <a:xfrm>
            <a:off x="2413125" y="2049675"/>
            <a:ext cx="112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Screen</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420" name="Google Shape;420;p47"/>
          <p:cNvSpPr txBox="1"/>
          <p:nvPr/>
        </p:nvSpPr>
        <p:spPr>
          <a:xfrm>
            <a:off x="5255825" y="653800"/>
            <a:ext cx="1821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Blue Arm: Move up and down</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Red Arm: Move left and right</a:t>
            </a:r>
            <a:endParaRPr>
              <a:solidFill>
                <a:schemeClr val="lt1"/>
              </a:solidFill>
              <a:latin typeface="Lato"/>
              <a:ea typeface="Lato"/>
              <a:cs typeface="Lato"/>
              <a:sym typeface="Lato"/>
            </a:endParaRPr>
          </a:p>
        </p:txBody>
      </p:sp>
      <p:cxnSp>
        <p:nvCxnSpPr>
          <p:cNvPr id="421" name="Google Shape;421;p47"/>
          <p:cNvCxnSpPr>
            <a:stCxn id="420" idx="1"/>
          </p:cNvCxnSpPr>
          <p:nvPr/>
        </p:nvCxnSpPr>
        <p:spPr>
          <a:xfrm flipH="1">
            <a:off x="4460825" y="1177150"/>
            <a:ext cx="795000" cy="1055400"/>
          </a:xfrm>
          <a:prstGeom prst="straightConnector1">
            <a:avLst/>
          </a:prstGeom>
          <a:noFill/>
          <a:ln cap="flat" cmpd="sng" w="9525">
            <a:solidFill>
              <a:schemeClr val="dk2"/>
            </a:solidFill>
            <a:prstDash val="solid"/>
            <a:round/>
            <a:headEnd len="med" w="med" type="none"/>
            <a:tailEnd len="med" w="med" type="triangle"/>
          </a:ln>
        </p:spPr>
      </p:cxnSp>
      <p:sp>
        <p:nvSpPr>
          <p:cNvPr id="422" name="Google Shape;422;p47"/>
          <p:cNvSpPr txBox="1"/>
          <p:nvPr/>
        </p:nvSpPr>
        <p:spPr>
          <a:xfrm>
            <a:off x="2325450" y="2497475"/>
            <a:ext cx="112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Speaker</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cxnSp>
        <p:nvCxnSpPr>
          <p:cNvPr id="423" name="Google Shape;423;p47"/>
          <p:cNvCxnSpPr/>
          <p:nvPr/>
        </p:nvCxnSpPr>
        <p:spPr>
          <a:xfrm>
            <a:off x="3071250" y="2694000"/>
            <a:ext cx="146400" cy="102300"/>
          </a:xfrm>
          <a:prstGeom prst="straightConnector1">
            <a:avLst/>
          </a:prstGeom>
          <a:noFill/>
          <a:ln cap="flat" cmpd="sng" w="9525">
            <a:solidFill>
              <a:schemeClr val="dk1"/>
            </a:solidFill>
            <a:prstDash val="solid"/>
            <a:round/>
            <a:headEnd len="med" w="med" type="none"/>
            <a:tailEnd len="med" w="med" type="triangle"/>
          </a:ln>
        </p:spPr>
      </p:cxnSp>
      <p:sp>
        <p:nvSpPr>
          <p:cNvPr id="424" name="Google Shape;424;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5" name="Google Shape;425;p47"/>
          <p:cNvSpPr txBox="1"/>
          <p:nvPr/>
        </p:nvSpPr>
        <p:spPr>
          <a:xfrm>
            <a:off x="728850" y="1777725"/>
            <a:ext cx="1367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Webcam Perspective</a:t>
            </a:r>
            <a:endParaRPr sz="1000">
              <a:solidFill>
                <a:schemeClr val="lt1"/>
              </a:solidFill>
              <a:latin typeface="Lato"/>
              <a:ea typeface="Lato"/>
              <a:cs typeface="Lato"/>
              <a:sym typeface="Lato"/>
            </a:endParaRPr>
          </a:p>
        </p:txBody>
      </p:sp>
      <p:sp>
        <p:nvSpPr>
          <p:cNvPr id="426" name="Google Shape;426;p47"/>
          <p:cNvSpPr txBox="1"/>
          <p:nvPr/>
        </p:nvSpPr>
        <p:spPr>
          <a:xfrm>
            <a:off x="783750" y="2449375"/>
            <a:ext cx="1367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Pancam</a:t>
            </a:r>
            <a:r>
              <a:rPr lang="en" sz="1000">
                <a:solidFill>
                  <a:schemeClr val="lt1"/>
                </a:solidFill>
                <a:latin typeface="Lato"/>
                <a:ea typeface="Lato"/>
                <a:cs typeface="Lato"/>
                <a:sym typeface="Lato"/>
              </a:rPr>
              <a:t> Perspective</a:t>
            </a:r>
            <a:endParaRPr sz="1000">
              <a:solidFill>
                <a:schemeClr val="lt1"/>
              </a:solidFill>
              <a:latin typeface="Lato"/>
              <a:ea typeface="Lato"/>
              <a:cs typeface="Lato"/>
              <a:sym typeface="Lato"/>
            </a:endParaRPr>
          </a:p>
        </p:txBody>
      </p:sp>
      <p:sp>
        <p:nvSpPr>
          <p:cNvPr id="427" name="Google Shape;427;p47"/>
          <p:cNvSpPr txBox="1"/>
          <p:nvPr/>
        </p:nvSpPr>
        <p:spPr>
          <a:xfrm>
            <a:off x="7355050" y="1777725"/>
            <a:ext cx="1242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Mirror</a:t>
            </a:r>
            <a:r>
              <a:rPr lang="en" sz="1000">
                <a:solidFill>
                  <a:schemeClr val="lt1"/>
                </a:solidFill>
                <a:latin typeface="Lato"/>
                <a:ea typeface="Lato"/>
                <a:cs typeface="Lato"/>
                <a:sym typeface="Lato"/>
              </a:rPr>
              <a:t> Perspective</a:t>
            </a:r>
            <a:endParaRPr sz="1000">
              <a:solidFill>
                <a:schemeClr val="lt1"/>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8"/>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Linear Motion Overview</a:t>
            </a:r>
            <a:endParaRPr/>
          </a:p>
        </p:txBody>
      </p:sp>
      <p:pic>
        <p:nvPicPr>
          <p:cNvPr id="433" name="Google Shape;433;p48" title="rbtLinearMotion.mp4">
            <a:hlinkClick r:id="rId3"/>
          </p:cNvPr>
          <p:cNvPicPr preferRelativeResize="0"/>
          <p:nvPr/>
        </p:nvPicPr>
        <p:blipFill>
          <a:blip r:embed="rId4">
            <a:alphaModFix/>
          </a:blip>
          <a:stretch>
            <a:fillRect/>
          </a:stretch>
        </p:blipFill>
        <p:spPr>
          <a:xfrm>
            <a:off x="396150" y="304800"/>
            <a:ext cx="8413135" cy="4067751"/>
          </a:xfrm>
          <a:prstGeom prst="rect">
            <a:avLst/>
          </a:prstGeom>
          <a:noFill/>
          <a:ln>
            <a:noFill/>
          </a:ln>
        </p:spPr>
      </p:pic>
      <p:sp>
        <p:nvSpPr>
          <p:cNvPr id="434" name="Google Shape;434;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9"/>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Diagonal Movement Overview</a:t>
            </a:r>
            <a:endParaRPr/>
          </a:p>
        </p:txBody>
      </p:sp>
      <p:pic>
        <p:nvPicPr>
          <p:cNvPr id="440" name="Google Shape;440;p49" title="rbtDiagonalMove(BRtoTL).mp4">
            <a:hlinkClick r:id="rId3"/>
          </p:cNvPr>
          <p:cNvPicPr preferRelativeResize="0"/>
          <p:nvPr/>
        </p:nvPicPr>
        <p:blipFill>
          <a:blip r:embed="rId4">
            <a:alphaModFix/>
          </a:blip>
          <a:stretch>
            <a:fillRect/>
          </a:stretch>
        </p:blipFill>
        <p:spPr>
          <a:xfrm>
            <a:off x="180375" y="1522113"/>
            <a:ext cx="4341800" cy="2099268"/>
          </a:xfrm>
          <a:prstGeom prst="rect">
            <a:avLst/>
          </a:prstGeom>
          <a:noFill/>
          <a:ln>
            <a:noFill/>
          </a:ln>
        </p:spPr>
      </p:pic>
      <p:pic>
        <p:nvPicPr>
          <p:cNvPr id="441" name="Google Shape;441;p49" title="rbtDiagonalMovement(BLtoTR).mp4">
            <a:hlinkClick r:id="rId5"/>
          </p:cNvPr>
          <p:cNvPicPr preferRelativeResize="0"/>
          <p:nvPr/>
        </p:nvPicPr>
        <p:blipFill>
          <a:blip r:embed="rId6">
            <a:alphaModFix/>
          </a:blip>
          <a:stretch>
            <a:fillRect/>
          </a:stretch>
        </p:blipFill>
        <p:spPr>
          <a:xfrm>
            <a:off x="4636450" y="1522113"/>
            <a:ext cx="4341800" cy="2099272"/>
          </a:xfrm>
          <a:prstGeom prst="rect">
            <a:avLst/>
          </a:prstGeom>
          <a:noFill/>
          <a:ln>
            <a:noFill/>
          </a:ln>
        </p:spPr>
      </p:pic>
      <p:sp>
        <p:nvSpPr>
          <p:cNvPr id="442" name="Google Shape;442;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1"/>
                                        </p:tgtEl>
                                        <p:attrNameLst>
                                          <p:attrName>style.visibility</p:attrName>
                                        </p:attrNameLst>
                                      </p:cBhvr>
                                      <p:to>
                                        <p:strVal val="visible"/>
                                      </p:to>
                                    </p:set>
                                    <p:animEffect filter="fade" transition="in">
                                      <p:cBhvr>
                                        <p:cTn dur="1000"/>
                                        <p:tgtEl>
                                          <p:spTgt spid="4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Stir-fry Motion</a:t>
            </a:r>
            <a:endParaRPr/>
          </a:p>
        </p:txBody>
      </p:sp>
      <p:pic>
        <p:nvPicPr>
          <p:cNvPr id="448" name="Google Shape;448;p50" title="rbtStirFryMotion.mp4">
            <a:hlinkClick r:id="rId3"/>
          </p:cNvPr>
          <p:cNvPicPr preferRelativeResize="0"/>
          <p:nvPr/>
        </p:nvPicPr>
        <p:blipFill>
          <a:blip r:embed="rId4">
            <a:alphaModFix/>
          </a:blip>
          <a:stretch>
            <a:fillRect/>
          </a:stretch>
        </p:blipFill>
        <p:spPr>
          <a:xfrm>
            <a:off x="469300" y="304800"/>
            <a:ext cx="8413135" cy="4067751"/>
          </a:xfrm>
          <a:prstGeom prst="rect">
            <a:avLst/>
          </a:prstGeom>
          <a:noFill/>
          <a:ln>
            <a:noFill/>
          </a:ln>
        </p:spPr>
      </p:pic>
      <p:sp>
        <p:nvSpPr>
          <p:cNvPr id="449" name="Google Shape;449;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1000"/>
                                        <p:tgtEl>
                                          <p:spTgt spid="4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1"/>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LED Showcase</a:t>
            </a:r>
            <a:endParaRPr/>
          </a:p>
        </p:txBody>
      </p:sp>
      <p:pic>
        <p:nvPicPr>
          <p:cNvPr id="455" name="Google Shape;455;p51" title="rbtLEDShowcase.mp4">
            <a:hlinkClick r:id="rId3"/>
          </p:cNvPr>
          <p:cNvPicPr preferRelativeResize="0"/>
          <p:nvPr/>
        </p:nvPicPr>
        <p:blipFill>
          <a:blip r:embed="rId4">
            <a:alphaModFix/>
          </a:blip>
          <a:stretch>
            <a:fillRect/>
          </a:stretch>
        </p:blipFill>
        <p:spPr>
          <a:xfrm>
            <a:off x="365438" y="304800"/>
            <a:ext cx="8413135" cy="4067751"/>
          </a:xfrm>
          <a:prstGeom prst="rect">
            <a:avLst/>
          </a:prstGeom>
          <a:noFill/>
          <a:ln>
            <a:noFill/>
          </a:ln>
        </p:spPr>
      </p:pic>
      <p:sp>
        <p:nvSpPr>
          <p:cNvPr id="456" name="Google Shape;456;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5"/>
                                        </p:tgtEl>
                                        <p:attrNameLst>
                                          <p:attrName>style.visibility</p:attrName>
                                        </p:attrNameLst>
                                      </p:cBhvr>
                                      <p:to>
                                        <p:strVal val="visible"/>
                                      </p:to>
                                    </p:set>
                                    <p:animEffect filter="fade" transition="in">
                                      <p:cBhvr>
                                        <p:cTn dur="1000"/>
                                        <p:tgtEl>
                                          <p:spTgt spid="4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785475" y="1648025"/>
            <a:ext cx="3336000" cy="130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21.5%</a:t>
            </a:r>
            <a:endParaRPr/>
          </a:p>
        </p:txBody>
      </p:sp>
      <p:sp>
        <p:nvSpPr>
          <p:cNvPr id="156" name="Google Shape;156;p16"/>
          <p:cNvSpPr txBox="1"/>
          <p:nvPr>
            <p:ph idx="1" type="body"/>
          </p:nvPr>
        </p:nvSpPr>
        <p:spPr>
          <a:xfrm>
            <a:off x="785475" y="3006475"/>
            <a:ext cx="3336000" cy="489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1018"/>
              <a:buNone/>
            </a:pPr>
            <a:r>
              <a:rPr lang="en" sz="1802"/>
              <a:t>i</a:t>
            </a:r>
            <a:r>
              <a:rPr lang="en" sz="1802"/>
              <a:t>s the expected population of elders by 2050</a:t>
            </a:r>
            <a:endParaRPr sz="1802"/>
          </a:p>
        </p:txBody>
      </p:sp>
      <p:pic>
        <p:nvPicPr>
          <p:cNvPr id="157" name="Google Shape;157;p16"/>
          <p:cNvPicPr preferRelativeResize="0"/>
          <p:nvPr/>
        </p:nvPicPr>
        <p:blipFill>
          <a:blip r:embed="rId3">
            <a:alphaModFix/>
          </a:blip>
          <a:stretch>
            <a:fillRect/>
          </a:stretch>
        </p:blipFill>
        <p:spPr>
          <a:xfrm>
            <a:off x="4276175" y="1059813"/>
            <a:ext cx="4385275" cy="3023875"/>
          </a:xfrm>
          <a:prstGeom prst="rect">
            <a:avLst/>
          </a:prstGeom>
          <a:noFill/>
          <a:ln>
            <a:noFill/>
          </a:ln>
        </p:spPr>
      </p:pic>
      <p:sp>
        <p:nvSpPr>
          <p:cNvPr id="158" name="Google Shape;158;p16"/>
          <p:cNvSpPr txBox="1"/>
          <p:nvPr/>
        </p:nvSpPr>
        <p:spPr>
          <a:xfrm>
            <a:off x="8722200" y="0"/>
            <a:ext cx="4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[1]</a:t>
            </a:r>
            <a:endParaRPr>
              <a:solidFill>
                <a:schemeClr val="lt1"/>
              </a:solidFill>
              <a:latin typeface="Lato"/>
              <a:ea typeface="Lato"/>
              <a:cs typeface="Lato"/>
              <a:sym typeface="Lato"/>
            </a:endParaRPr>
          </a:p>
        </p:txBody>
      </p:sp>
      <p:sp>
        <p:nvSpPr>
          <p:cNvPr id="159" name="Google Shape;159;p16"/>
          <p:cNvSpPr txBox="1"/>
          <p:nvPr>
            <p:ph idx="12" type="sldNum"/>
          </p:nvPr>
        </p:nvSpPr>
        <p:spPr>
          <a:xfrm>
            <a:off x="8461108" y="463486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2"/>
          <p:cNvSpPr txBox="1"/>
          <p:nvPr>
            <p:ph idx="1" type="body"/>
          </p:nvPr>
        </p:nvSpPr>
        <p:spPr>
          <a:xfrm>
            <a:off x="1104000" y="4310250"/>
            <a:ext cx="6936000" cy="52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Improper Weight/Ingredient </a:t>
            </a:r>
            <a:r>
              <a:rPr lang="en"/>
              <a:t>Demonstration</a:t>
            </a:r>
            <a:endParaRPr/>
          </a:p>
        </p:txBody>
      </p:sp>
      <p:pic>
        <p:nvPicPr>
          <p:cNvPr id="462" name="Google Shape;462;p52"/>
          <p:cNvPicPr preferRelativeResize="0"/>
          <p:nvPr/>
        </p:nvPicPr>
        <p:blipFill>
          <a:blip r:embed="rId3">
            <a:alphaModFix/>
          </a:blip>
          <a:stretch>
            <a:fillRect/>
          </a:stretch>
        </p:blipFill>
        <p:spPr>
          <a:xfrm>
            <a:off x="957675" y="304600"/>
            <a:ext cx="7231928" cy="4067960"/>
          </a:xfrm>
          <a:prstGeom prst="rect">
            <a:avLst/>
          </a:prstGeom>
          <a:noFill/>
          <a:ln>
            <a:noFill/>
          </a:ln>
        </p:spPr>
      </p:pic>
      <p:sp>
        <p:nvSpPr>
          <p:cNvPr id="463" name="Google Shape;463;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3"/>
          <p:cNvSpPr txBox="1"/>
          <p:nvPr>
            <p:ph type="title"/>
          </p:nvPr>
        </p:nvSpPr>
        <p:spPr>
          <a:xfrm>
            <a:off x="830825" y="1921350"/>
            <a:ext cx="4776000" cy="1300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u="sng"/>
              <a:t>Section 3. </a:t>
            </a:r>
            <a:endParaRPr sz="3600" u="sng"/>
          </a:p>
          <a:p>
            <a:pPr indent="0" lvl="0" marL="0" rtl="0" algn="l">
              <a:spcBef>
                <a:spcPts val="0"/>
              </a:spcBef>
              <a:spcAft>
                <a:spcPts val="0"/>
              </a:spcAft>
              <a:buNone/>
            </a:pPr>
            <a:r>
              <a:rPr lang="en" sz="3600"/>
              <a:t>Concluding Ideas</a:t>
            </a:r>
            <a:endParaRPr sz="3600"/>
          </a:p>
        </p:txBody>
      </p:sp>
      <p:sp>
        <p:nvSpPr>
          <p:cNvPr id="469" name="Google Shape;469;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000"/>
              <a:t>Future Analysis</a:t>
            </a:r>
            <a:r>
              <a:rPr lang="en"/>
              <a:t> </a:t>
            </a:r>
            <a:endParaRPr/>
          </a:p>
        </p:txBody>
      </p:sp>
      <p:sp>
        <p:nvSpPr>
          <p:cNvPr id="475" name="Google Shape;475;p5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Combine systems to relieve obstacles</a:t>
            </a:r>
            <a:endParaRPr sz="1800"/>
          </a:p>
          <a:p>
            <a:pPr indent="-342900" lvl="0" marL="457200" rtl="0" algn="l">
              <a:spcBef>
                <a:spcPts val="0"/>
              </a:spcBef>
              <a:spcAft>
                <a:spcPts val="0"/>
              </a:spcAft>
              <a:buSzPts val="1800"/>
              <a:buChar char="●"/>
            </a:pPr>
            <a:r>
              <a:rPr lang="en" sz="1800"/>
              <a:t>Robotic attributes to combat self-isolation</a:t>
            </a:r>
            <a:endParaRPr sz="1800"/>
          </a:p>
          <a:p>
            <a:pPr indent="-342900" lvl="0" marL="457200" rtl="0" algn="l">
              <a:spcBef>
                <a:spcPts val="0"/>
              </a:spcBef>
              <a:spcAft>
                <a:spcPts val="0"/>
              </a:spcAft>
              <a:buSzPts val="1800"/>
              <a:buChar char="●"/>
            </a:pPr>
            <a:r>
              <a:rPr lang="en" sz="1800"/>
              <a:t>Trustworthy technological attributes for older adults</a:t>
            </a:r>
            <a:endParaRPr sz="1800"/>
          </a:p>
          <a:p>
            <a:pPr indent="-342900" lvl="0" marL="457200" rtl="0" algn="l">
              <a:spcBef>
                <a:spcPts val="0"/>
              </a:spcBef>
              <a:spcAft>
                <a:spcPts val="0"/>
              </a:spcAft>
              <a:buSzPts val="1800"/>
              <a:buChar char="●"/>
            </a:pPr>
            <a:r>
              <a:rPr lang="en" sz="1800"/>
              <a:t>Accessibility in price and capabilities, serviceable</a:t>
            </a:r>
            <a:endParaRPr sz="1800"/>
          </a:p>
          <a:p>
            <a:pPr indent="-342900" lvl="0" marL="457200" rtl="0" algn="l">
              <a:spcBef>
                <a:spcPts val="0"/>
              </a:spcBef>
              <a:spcAft>
                <a:spcPts val="0"/>
              </a:spcAft>
              <a:buSzPts val="1800"/>
              <a:buChar char="●"/>
            </a:pPr>
            <a:r>
              <a:rPr lang="en" sz="1800"/>
              <a:t>Connect to emergency services </a:t>
            </a:r>
            <a:endParaRPr sz="1800"/>
          </a:p>
          <a:p>
            <a:pPr indent="-342900" lvl="0" marL="457200" rtl="0" algn="l">
              <a:spcBef>
                <a:spcPts val="0"/>
              </a:spcBef>
              <a:spcAft>
                <a:spcPts val="0"/>
              </a:spcAft>
              <a:buSzPts val="1800"/>
              <a:buChar char="●"/>
            </a:pPr>
            <a:r>
              <a:rPr lang="en" sz="1800"/>
              <a:t>Commercial applications/services</a:t>
            </a:r>
            <a:endParaRPr sz="1800"/>
          </a:p>
        </p:txBody>
      </p:sp>
      <p:sp>
        <p:nvSpPr>
          <p:cNvPr id="476" name="Google Shape;476;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55"/>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000"/>
              <a:t>Conclusion</a:t>
            </a:r>
            <a:r>
              <a:rPr lang="en" sz="800"/>
              <a:t> for Reading Sake</a:t>
            </a:r>
            <a:endParaRPr sz="800"/>
          </a:p>
        </p:txBody>
      </p:sp>
      <p:sp>
        <p:nvSpPr>
          <p:cNvPr id="482" name="Google Shape;482;p5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None/>
            </a:pPr>
            <a:r>
              <a:rPr lang="en" sz="1800"/>
              <a:t>This paper presented a multitude of approaches to automated cooking systems, with a heavy focus on making the system more modular, customizable, easily serviceable, small in dimension, and usable by a wide range of differently-abled users by increasing the number of users' communication components. Another heavy focus of the paper was identifying the ever-growing population of people with disabilities, age included, and the importance of cooking robots used to aid people with disabilities while still giving users independence. This review established the critical details of the machines and pointed out both flaws and “usable” components. While research for cooking technology has helped people, there is plenty of room for improvement. Future systems should embody the aforementioned traits while maintaining an affordable price. </a:t>
            </a:r>
            <a:endParaRPr sz="1800"/>
          </a:p>
        </p:txBody>
      </p:sp>
      <p:sp>
        <p:nvSpPr>
          <p:cNvPr id="483" name="Google Shape;483;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56"/>
          <p:cNvSpPr txBox="1"/>
          <p:nvPr>
            <p:ph type="title"/>
          </p:nvPr>
        </p:nvSpPr>
        <p:spPr>
          <a:xfrm>
            <a:off x="460950" y="894675"/>
            <a:ext cx="50037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“Start by doing what’s necessary; then do what’s possible; and suddenly you</a:t>
            </a:r>
            <a:endParaRPr/>
          </a:p>
          <a:p>
            <a:pPr indent="0" lvl="0" marL="0" rtl="0" algn="l">
              <a:lnSpc>
                <a:spcPct val="150000"/>
              </a:lnSpc>
              <a:spcBef>
                <a:spcPts val="0"/>
              </a:spcBef>
              <a:spcAft>
                <a:spcPts val="0"/>
              </a:spcAft>
              <a:buNone/>
            </a:pPr>
            <a:r>
              <a:rPr lang="en"/>
              <a:t>are doing the impossible.” </a:t>
            </a:r>
            <a:endParaRPr/>
          </a:p>
          <a:p>
            <a:pPr indent="0" lvl="0" marL="0" rtl="0" algn="l">
              <a:spcBef>
                <a:spcPts val="0"/>
              </a:spcBef>
              <a:spcAft>
                <a:spcPts val="0"/>
              </a:spcAft>
              <a:buNone/>
            </a:pPr>
            <a:r>
              <a:rPr lang="en"/>
              <a:t>- Francis of Assisi </a:t>
            </a:r>
            <a:endParaRPr/>
          </a:p>
        </p:txBody>
      </p:sp>
      <p:sp>
        <p:nvSpPr>
          <p:cNvPr id="489" name="Google Shape;489;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200"/>
              <a:t>Sources</a:t>
            </a:r>
            <a:endParaRPr sz="4200"/>
          </a:p>
        </p:txBody>
      </p:sp>
      <p:sp>
        <p:nvSpPr>
          <p:cNvPr id="495" name="Google Shape;495;p57"/>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en"/>
              <a:t>1. </a:t>
            </a:r>
            <a:r>
              <a:rPr lang="en"/>
              <a:t>United Nations. Population Facts. Department of Economic and Social Affairs: Population Division, 2015. Print. </a:t>
            </a:r>
            <a:endParaRPr/>
          </a:p>
          <a:p>
            <a:pPr indent="0" lvl="0" marL="0" rtl="0" algn="l">
              <a:spcBef>
                <a:spcPts val="1200"/>
              </a:spcBef>
              <a:spcAft>
                <a:spcPts val="0"/>
              </a:spcAft>
              <a:buNone/>
            </a:pPr>
            <a:r>
              <a:rPr lang="en"/>
              <a:t>2</a:t>
            </a:r>
            <a:r>
              <a:rPr lang="en"/>
              <a:t>. </a:t>
            </a:r>
            <a:r>
              <a:rPr lang="en"/>
              <a:t>M. Shishehgar, D. Kerr, and J. Blake, “A systematic review of research into how robotic technology can help older people,” Smart Health, vol. 7-8, pp. 1–18, 2018.  </a:t>
            </a:r>
            <a:endParaRPr/>
          </a:p>
          <a:p>
            <a:pPr indent="0" lvl="0" marL="0" rtl="0" algn="l">
              <a:spcBef>
                <a:spcPts val="1200"/>
              </a:spcBef>
              <a:spcAft>
                <a:spcPts val="0"/>
              </a:spcAft>
              <a:buNone/>
            </a:pPr>
            <a:r>
              <a:rPr lang="en"/>
              <a:t>3</a:t>
            </a:r>
            <a:r>
              <a:rPr lang="en"/>
              <a:t>. </a:t>
            </a:r>
            <a:r>
              <a:rPr lang="en"/>
              <a:t>W.-T. Ma, W.-X. Yan, Z. Fu, and Y.-Z. Zhao, “A Chinese cooking robot for elderly and disabled people,” Robotica, vol. 29, no. 6, pp. 843–852, 2011.  </a:t>
            </a:r>
            <a:endParaRPr/>
          </a:p>
          <a:p>
            <a:pPr indent="0" lvl="0" marL="0" rtl="0" algn="l">
              <a:spcBef>
                <a:spcPts val="1200"/>
              </a:spcBef>
              <a:spcAft>
                <a:spcPts val="0"/>
              </a:spcAft>
              <a:buNone/>
            </a:pPr>
            <a:r>
              <a:rPr lang="en"/>
              <a:t>4</a:t>
            </a:r>
            <a:r>
              <a:rPr lang="en"/>
              <a:t>. </a:t>
            </a:r>
            <a:r>
              <a:rPr lang="en"/>
              <a:t>T. Fulmer, “Independence-it's what older people want: Health affairs blog,” Health Affairs, 30-Nov-2015. [Online]. Available: https://www.healthaffairs.org/do/10.1377/hblog20151130.052006/full/. [Accessed: 04-Aug-2021]. </a:t>
            </a:r>
            <a:endParaRPr/>
          </a:p>
          <a:p>
            <a:pPr indent="0" lvl="0" marL="0" rtl="0" algn="l">
              <a:spcBef>
                <a:spcPts val="1200"/>
              </a:spcBef>
              <a:spcAft>
                <a:spcPts val="0"/>
              </a:spcAft>
              <a:buNone/>
            </a:pPr>
            <a:r>
              <a:rPr lang="en"/>
              <a:t>5</a:t>
            </a:r>
            <a:r>
              <a:rPr lang="en"/>
              <a:t>. </a:t>
            </a:r>
            <a:r>
              <a:rPr lang="en"/>
              <a:t>S. Ergün, A. M. Karadeniz, S. Tanrıseven, and I. Y. Simsek, "AR-Supported Induction Cooker AR-SI: One Step before the Food Robot," 2020 IEEE International Conference on Human-Machine Systems (ICHMS), 2020, pp. 1-5, doi: 10.1109/ICHMS49158.2020.9209362. </a:t>
            </a:r>
            <a:endParaRPr/>
          </a:p>
          <a:p>
            <a:pPr indent="0" lvl="0" marL="0" rtl="0" algn="l">
              <a:spcBef>
                <a:spcPts val="1200"/>
              </a:spcBef>
              <a:spcAft>
                <a:spcPts val="1200"/>
              </a:spcAft>
              <a:buNone/>
            </a:pPr>
            <a:r>
              <a:rPr lang="en"/>
              <a:t>6</a:t>
            </a:r>
            <a:r>
              <a:rPr lang="en"/>
              <a:t>. </a:t>
            </a:r>
            <a:r>
              <a:rPr lang="en"/>
              <a:t>G. Riva and E. Riva, “Ramcip: An advanced social robot for providing assistance at home to older people in need,” Cyberpsychology, Behavior, and Social Networking, vol. 22, no. 7, pp. 510–511, 2019. </a:t>
            </a:r>
            <a:endParaRPr/>
          </a:p>
        </p:txBody>
      </p:sp>
      <p:sp>
        <p:nvSpPr>
          <p:cNvPr id="496" name="Google Shape;496;p57"/>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a:t>7. </a:t>
            </a:r>
            <a:r>
              <a:rPr lang="en"/>
              <a:t>Martínez, Ester &amp; Escalona, Félix &amp; Cazorla, Miguel. (2020). Socially Assistive Robots for Older Adults and People with Autism: An Overview. Electronics. 9. 367. 10.3390/electronics9020367.</a:t>
            </a:r>
            <a:endParaRPr/>
          </a:p>
          <a:p>
            <a:pPr indent="0" lvl="0" marL="0" rtl="0" algn="l">
              <a:spcBef>
                <a:spcPts val="1200"/>
              </a:spcBef>
              <a:spcAft>
                <a:spcPts val="0"/>
              </a:spcAft>
              <a:buNone/>
            </a:pPr>
            <a:r>
              <a:rPr lang="en"/>
              <a:t>8. Q. Zhu, V. Perera, M. Wächter, T. Asfour and M. Veloso, "Autonomous narration of humanoid robot kitchen task experience," 2017 IEEE-RAS 17th International Conference on Humanoid Robotics (Humanoids), 2017, pp. 390-397, doi: 10.1109/HUMANOIDS.2017.8246903.</a:t>
            </a:r>
            <a:endParaRPr/>
          </a:p>
          <a:p>
            <a:pPr indent="0" lvl="0" marL="0" rtl="0" algn="l">
              <a:spcBef>
                <a:spcPts val="1200"/>
              </a:spcBef>
              <a:spcAft>
                <a:spcPts val="0"/>
              </a:spcAft>
              <a:buNone/>
            </a:pPr>
            <a:r>
              <a:rPr lang="en"/>
              <a:t>9. M. Nourani, S. Kabir, S. Mohseni, and E. D. Ragan, “The Effects of Meaningful and Meaningless Explanations on Trust and Perceived System Accuracy in Intelligent Systems”, HCOMP, vol. 7, no. 1, pp. 97-105, Oct. 2019.</a:t>
            </a:r>
            <a:endParaRPr/>
          </a:p>
          <a:p>
            <a:pPr indent="0" lvl="0" marL="0" rtl="0" algn="l">
              <a:spcBef>
                <a:spcPts val="1200"/>
              </a:spcBef>
              <a:spcAft>
                <a:spcPts val="0"/>
              </a:spcAft>
              <a:buNone/>
            </a:pPr>
            <a:r>
              <a:rPr lang="en"/>
              <a:t>10. Donovan, Nancy J, and Dan Blazer. “Social Isolation and Loneliness in Older Adults: Review and Commentary of a National Academies Report.” The American journal of geriatric psychiatry : official journal of the American Association for Geriatric Psychiatry vol. 28,12 (2020): 1233-1244. doi:10.1016/j.jagp.2020.08.005</a:t>
            </a:r>
            <a:endParaRPr/>
          </a:p>
          <a:p>
            <a:pPr indent="0" lvl="0" marL="0" rtl="0" algn="l">
              <a:spcBef>
                <a:spcPts val="1200"/>
              </a:spcBef>
              <a:spcAft>
                <a:spcPts val="0"/>
              </a:spcAft>
              <a:buNone/>
            </a:pPr>
            <a:r>
              <a:rPr lang="en"/>
              <a:t>11. Pais, Ricardo et al. “Global Cognitive Impairment Prevalence and Incidence in Community Dwelling Older Adults-A Systematic Review.” Geriatrics (Basel, Switzerland) vol. 5,4 84. 27 Oct. 2020, doi:10.3390/geriatrics5040084</a:t>
            </a:r>
            <a:endParaRPr/>
          </a:p>
          <a:p>
            <a:pPr indent="0" lvl="0" marL="0" rtl="0" algn="l">
              <a:spcBef>
                <a:spcPts val="1200"/>
              </a:spcBef>
              <a:spcAft>
                <a:spcPts val="1200"/>
              </a:spcAft>
              <a:buNone/>
            </a:pPr>
            <a:r>
              <a:rPr lang="en"/>
              <a:t>12. Murman, Daniel L. “The Impact of Age on Cognition.” Seminars in hearing vol. 36,3 (2015): 111-21. doi:10.1055/s-0035-1555115</a:t>
            </a:r>
            <a:endParaRPr/>
          </a:p>
        </p:txBody>
      </p:sp>
      <p:sp>
        <p:nvSpPr>
          <p:cNvPr id="497" name="Google Shape;497;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58"/>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lang="en"/>
              <a:t>13. </a:t>
            </a:r>
            <a:r>
              <a:rPr lang="en"/>
              <a:t>Tina Minkowitz. 2006. The United Nations Convention on the Rights of Persons with Disabilities and the right to be free from nonconsensual psychiatric interventions. Syracuse J. Int’l L. &amp; Com. 34 (2006), 405.</a:t>
            </a:r>
            <a:endParaRPr/>
          </a:p>
          <a:p>
            <a:pPr indent="0" lvl="0" marL="0" rtl="0" algn="l">
              <a:spcBef>
                <a:spcPts val="1200"/>
              </a:spcBef>
              <a:spcAft>
                <a:spcPts val="0"/>
              </a:spcAft>
              <a:buNone/>
            </a:pPr>
            <a:r>
              <a:rPr lang="en"/>
              <a:t>14. T. Kosch, K. Wennrich, D. Topp, M. Muntzinger, and A. Schmidt, “The Digital Cooking Coach: Using Visual and Auditory In-Situ Instructions to Assist Cognitively Impaired during Cooking,” Proceedings of the 12th ACM International Conference on Pervasive Technologies Related to Assistive Environments, 2019.  </a:t>
            </a:r>
            <a:endParaRPr/>
          </a:p>
          <a:p>
            <a:pPr indent="0" lvl="0" marL="0" rtl="0" algn="l">
              <a:spcBef>
                <a:spcPts val="1200"/>
              </a:spcBef>
              <a:spcAft>
                <a:spcPts val="0"/>
              </a:spcAft>
              <a:buNone/>
            </a:pPr>
            <a:r>
              <a:rPr lang="en"/>
              <a:t>15. M. Inagawa, T. Takei, and E. Imanishi, “Analysis of cooking recipes written in Japanese and motion planning for cooking robot,” ROBOMECH Journal, vol. 8, no. 1, 2021.  </a:t>
            </a:r>
            <a:endParaRPr/>
          </a:p>
          <a:p>
            <a:pPr indent="0" lvl="0" marL="0" rtl="0" algn="l">
              <a:spcBef>
                <a:spcPts val="1200"/>
              </a:spcBef>
              <a:spcAft>
                <a:spcPts val="0"/>
              </a:spcAft>
              <a:buNone/>
            </a:pPr>
            <a:r>
              <a:rPr lang="en"/>
              <a:t>16. R. Kojima, O. Sugiyama, and K. Nakadai, "Audio-visual scene understanding utilizing text information for a cooking support robot," 2015 IEEE/RSJ International Conference on Intelligent Robots and Systems (IROS), 2015, pp. 4210-4215, doi: 10.1109/IROS.2015.7353973.  </a:t>
            </a:r>
            <a:endParaRPr/>
          </a:p>
          <a:p>
            <a:pPr indent="0" lvl="0" marL="0" rtl="0" algn="l">
              <a:spcBef>
                <a:spcPts val="1200"/>
              </a:spcBef>
              <a:spcAft>
                <a:spcPts val="0"/>
              </a:spcAft>
              <a:buNone/>
            </a:pPr>
            <a:r>
              <a:rPr lang="en"/>
              <a:t>17. S. Saha, “A comprehensive guide to convolutional neural networks,” Towards Data Science, 17-Dec-2018. [Online]. Available: https://towardsdatascience.com/a-comprehensive-guide-to-convolutional-neural-networks-the-eli5-way-3bd2b1164a53. [Accessed: 05-Aug-2021]. </a:t>
            </a:r>
            <a:endParaRPr/>
          </a:p>
          <a:p>
            <a:pPr indent="0" lvl="0" marL="0" rtl="0" algn="l">
              <a:spcBef>
                <a:spcPts val="1200"/>
              </a:spcBef>
              <a:spcAft>
                <a:spcPts val="1200"/>
              </a:spcAft>
              <a:buNone/>
            </a:pPr>
            <a:r>
              <a:rPr lang="en"/>
              <a:t>18. S.  Mori,  H.  Maeta,et  al.,  “Flow  graph  corpus  from  recipe  texts,”inProc.  of  the  9th  International  Conf.  on  Language  Resources  and Evaluation, 2014.</a:t>
            </a:r>
            <a:endParaRPr/>
          </a:p>
        </p:txBody>
      </p:sp>
      <p:sp>
        <p:nvSpPr>
          <p:cNvPr id="503" name="Google Shape;503;p5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200"/>
              <a:t>Sources</a:t>
            </a:r>
            <a:endParaRPr sz="4200"/>
          </a:p>
        </p:txBody>
      </p:sp>
      <p:sp>
        <p:nvSpPr>
          <p:cNvPr id="504" name="Google Shape;504;p58"/>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fontScale="55000"/>
          </a:bodyPr>
          <a:lstStyle/>
          <a:p>
            <a:pPr indent="0" lvl="0" marL="0" rtl="0" algn="l">
              <a:spcBef>
                <a:spcPts val="0"/>
              </a:spcBef>
              <a:spcAft>
                <a:spcPts val="0"/>
              </a:spcAft>
              <a:buNone/>
            </a:pPr>
            <a:r>
              <a:rPr lang="en"/>
              <a:t>19. </a:t>
            </a:r>
            <a:r>
              <a:rPr lang="en"/>
              <a:t>Y. Yamakata, S. Imahori,et al., “Feature extraction and summarization of recipes using flow graph,” inSocial Informatics.Springer, 2013,pp. 241–254.</a:t>
            </a:r>
            <a:endParaRPr/>
          </a:p>
          <a:p>
            <a:pPr indent="0" lvl="0" marL="0" rtl="0" algn="l">
              <a:spcBef>
                <a:spcPts val="1200"/>
              </a:spcBef>
              <a:spcAft>
                <a:spcPts val="0"/>
              </a:spcAft>
              <a:buNone/>
            </a:pPr>
            <a:r>
              <a:rPr lang="en"/>
              <a:t>20. S.  Fine,  Y.  Singer,  and  N.  Tishby,  “The  hierarchical  hidden  markov model: Analysis and applications,”Machine learning, vol. 32, no. 1,pp. 41–62, 1998.</a:t>
            </a:r>
            <a:endParaRPr/>
          </a:p>
          <a:p>
            <a:pPr indent="0" lvl="0" marL="0" rtl="0" algn="l">
              <a:spcBef>
                <a:spcPts val="1200"/>
              </a:spcBef>
              <a:spcAft>
                <a:spcPts val="0"/>
              </a:spcAft>
              <a:buNone/>
            </a:pPr>
            <a:r>
              <a:rPr lang="en"/>
              <a:t>21. K. Junge, J. Hughes, T. G. Thuruthel and F. Iida, "Improving Robotic Cooking Using Batch Bayesian Optimization," in IEEE Robotics and Automation Letters, vol. 5, no. 2, pp. 760-765, April 2020, doi: 10.1109/LRA.2020.2965418.</a:t>
            </a:r>
            <a:endParaRPr/>
          </a:p>
          <a:p>
            <a:pPr indent="0" lvl="0" marL="0" rtl="0" algn="l">
              <a:spcBef>
                <a:spcPts val="1200"/>
              </a:spcBef>
              <a:spcAft>
                <a:spcPts val="0"/>
              </a:spcAft>
              <a:buNone/>
            </a:pPr>
            <a:r>
              <a:rPr lang="en"/>
              <a:t>22. S. Kuoppamäki, S. Tuncer, S. Eriksson, and D. McMillan, “Designing kitchen technologies for ageing in place,” Proceedings of the ACM on Interactive, Mobile, Wearable and Ubiquitous Technologies, vol. 5, no. 2, pp. 1–19, 2021.</a:t>
            </a:r>
            <a:endParaRPr/>
          </a:p>
          <a:p>
            <a:pPr indent="0" lvl="0" marL="0" rtl="0" algn="l">
              <a:spcBef>
                <a:spcPts val="1200"/>
              </a:spcBef>
              <a:spcAft>
                <a:spcPts val="1200"/>
              </a:spcAft>
              <a:buNone/>
            </a:pPr>
            <a:r>
              <a:rPr lang="en"/>
              <a:t>23. H. L. Bradwell, K. J. Edwards, R. Winnington, S. Thill, and R. B. Jones, “Companion robots for older people: Importance OF user-centred design demonstrated through observations and focus groups COMPARING preferences of older people and roboticists in South West England,” BMJ Open, vol. 9, no. 9, 2019. </a:t>
            </a:r>
            <a:endParaRPr/>
          </a:p>
        </p:txBody>
      </p:sp>
      <p:sp>
        <p:nvSpPr>
          <p:cNvPr id="505" name="Google Shape;505;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1279625" y="6262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200"/>
              <a:t>8 Main Obstacles</a:t>
            </a:r>
            <a:endParaRPr sz="4200"/>
          </a:p>
        </p:txBody>
      </p:sp>
      <p:sp>
        <p:nvSpPr>
          <p:cNvPr id="165" name="Google Shape;165;p17"/>
          <p:cNvSpPr txBox="1"/>
          <p:nvPr>
            <p:ph idx="1" type="body"/>
          </p:nvPr>
        </p:nvSpPr>
        <p:spPr>
          <a:xfrm>
            <a:off x="1279625" y="1540350"/>
            <a:ext cx="7038900" cy="2761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sz="1800"/>
              <a:t>S</a:t>
            </a:r>
            <a:r>
              <a:rPr lang="en" sz="1800"/>
              <a:t>ocial isolation</a:t>
            </a:r>
            <a:endParaRPr sz="1800"/>
          </a:p>
          <a:p>
            <a:pPr indent="-342900" lvl="0" marL="457200" rtl="0" algn="l">
              <a:spcBef>
                <a:spcPts val="0"/>
              </a:spcBef>
              <a:spcAft>
                <a:spcPts val="0"/>
              </a:spcAft>
              <a:buSzPts val="1800"/>
              <a:buAutoNum type="arabicPeriod"/>
            </a:pPr>
            <a:r>
              <a:rPr lang="en" sz="1800"/>
              <a:t>Dependent living</a:t>
            </a:r>
            <a:endParaRPr sz="1800"/>
          </a:p>
          <a:p>
            <a:pPr indent="-342900" lvl="0" marL="457200" rtl="0" algn="l">
              <a:spcBef>
                <a:spcPts val="0"/>
              </a:spcBef>
              <a:spcAft>
                <a:spcPts val="0"/>
              </a:spcAft>
              <a:buSzPts val="1800"/>
              <a:buAutoNum type="arabicPeriod"/>
            </a:pPr>
            <a:r>
              <a:rPr lang="en" sz="1800"/>
              <a:t>Physical or cognitive impairment</a:t>
            </a:r>
            <a:endParaRPr sz="1800"/>
          </a:p>
          <a:p>
            <a:pPr indent="-342900" lvl="0" marL="457200" rtl="0" algn="l">
              <a:spcBef>
                <a:spcPts val="0"/>
              </a:spcBef>
              <a:spcAft>
                <a:spcPts val="0"/>
              </a:spcAft>
              <a:buSzPts val="1800"/>
              <a:buAutoNum type="arabicPeriod"/>
            </a:pPr>
            <a:r>
              <a:rPr lang="en" sz="1800"/>
              <a:t>Mobility problems</a:t>
            </a:r>
            <a:endParaRPr sz="1800"/>
          </a:p>
          <a:p>
            <a:pPr indent="-342900" lvl="0" marL="457200" rtl="0" algn="l">
              <a:spcBef>
                <a:spcPts val="0"/>
              </a:spcBef>
              <a:spcAft>
                <a:spcPts val="0"/>
              </a:spcAft>
              <a:buSzPts val="1800"/>
              <a:buAutoNum type="arabicPeriod"/>
            </a:pPr>
            <a:r>
              <a:rPr lang="en" sz="1800"/>
              <a:t>Inadequate health monitoring</a:t>
            </a:r>
            <a:endParaRPr sz="1800"/>
          </a:p>
          <a:p>
            <a:pPr indent="-342900" lvl="0" marL="457200" rtl="0" algn="l">
              <a:spcBef>
                <a:spcPts val="0"/>
              </a:spcBef>
              <a:spcAft>
                <a:spcPts val="0"/>
              </a:spcAft>
              <a:buSzPts val="1800"/>
              <a:buAutoNum type="arabicPeriod"/>
            </a:pPr>
            <a:r>
              <a:rPr lang="en" sz="1800"/>
              <a:t>Lack of recreation</a:t>
            </a:r>
            <a:endParaRPr sz="1800"/>
          </a:p>
          <a:p>
            <a:pPr indent="-342900" lvl="0" marL="457200" rtl="0" algn="l">
              <a:spcBef>
                <a:spcPts val="0"/>
              </a:spcBef>
              <a:spcAft>
                <a:spcPts val="0"/>
              </a:spcAft>
              <a:buSzPts val="1800"/>
              <a:buAutoNum type="arabicPeriod"/>
            </a:pPr>
            <a:r>
              <a:rPr lang="en" sz="1800"/>
              <a:t>Reminding problems</a:t>
            </a:r>
            <a:endParaRPr sz="1800"/>
          </a:p>
          <a:p>
            <a:pPr indent="-342900" lvl="0" marL="457200" rtl="0" algn="l">
              <a:spcBef>
                <a:spcPts val="0"/>
              </a:spcBef>
              <a:spcAft>
                <a:spcPts val="0"/>
              </a:spcAft>
              <a:buSzPts val="1800"/>
              <a:buAutoNum type="arabicPeriod"/>
            </a:pPr>
            <a:r>
              <a:rPr lang="en" sz="1800"/>
              <a:t>Fall problems</a:t>
            </a:r>
            <a:endParaRPr sz="1800"/>
          </a:p>
        </p:txBody>
      </p:sp>
      <p:sp>
        <p:nvSpPr>
          <p:cNvPr id="166" name="Google Shape;166;p17"/>
          <p:cNvSpPr txBox="1"/>
          <p:nvPr/>
        </p:nvSpPr>
        <p:spPr>
          <a:xfrm>
            <a:off x="8722200" y="0"/>
            <a:ext cx="4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[2]</a:t>
            </a:r>
            <a:endParaRPr>
              <a:solidFill>
                <a:schemeClr val="lt1"/>
              </a:solidFill>
              <a:latin typeface="Lato"/>
              <a:ea typeface="Lato"/>
              <a:cs typeface="Lato"/>
              <a:sym typeface="Lato"/>
            </a:endParaRPr>
          </a:p>
        </p:txBody>
      </p:sp>
      <p:sp>
        <p:nvSpPr>
          <p:cNvPr id="167" name="Google Shape;167;p17"/>
          <p:cNvSpPr txBox="1"/>
          <p:nvPr>
            <p:ph idx="12" type="sldNum"/>
          </p:nvPr>
        </p:nvSpPr>
        <p:spPr>
          <a:xfrm>
            <a:off x="8489858" y="464446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1052550" y="1112413"/>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200"/>
              <a:t>Chinese Cooking Robot </a:t>
            </a:r>
            <a:endParaRPr sz="4200"/>
          </a:p>
        </p:txBody>
      </p:sp>
      <p:sp>
        <p:nvSpPr>
          <p:cNvPr id="173" name="Google Shape;173;p18"/>
          <p:cNvSpPr txBox="1"/>
          <p:nvPr>
            <p:ph idx="1" type="body"/>
          </p:nvPr>
        </p:nvSpPr>
        <p:spPr>
          <a:xfrm>
            <a:off x="1052550" y="2133738"/>
            <a:ext cx="7038900" cy="1630200"/>
          </a:xfrm>
          <a:prstGeom prst="rect">
            <a:avLst/>
          </a:prstGeom>
        </p:spPr>
        <p:txBody>
          <a:bodyPr anchorCtr="0" anchor="t" bIns="91425" lIns="91425" spcFirstLastPara="1" rIns="91425" wrap="square" tIns="91425">
            <a:normAutofit lnSpcReduction="20000"/>
          </a:bodyPr>
          <a:lstStyle/>
          <a:p>
            <a:pPr indent="-349250" lvl="0" marL="457200" rtl="0" algn="l">
              <a:spcBef>
                <a:spcPts val="0"/>
              </a:spcBef>
              <a:spcAft>
                <a:spcPts val="0"/>
              </a:spcAft>
              <a:buSzPts val="1900"/>
              <a:buChar char="●"/>
            </a:pPr>
            <a:r>
              <a:rPr lang="en" sz="1900"/>
              <a:t>Automatic loading, cooking, serving, and self-cleaning</a:t>
            </a:r>
            <a:endParaRPr sz="1900"/>
          </a:p>
          <a:p>
            <a:pPr indent="-349250" lvl="0" marL="457200" rtl="0" algn="l">
              <a:spcBef>
                <a:spcPts val="0"/>
              </a:spcBef>
              <a:spcAft>
                <a:spcPts val="0"/>
              </a:spcAft>
              <a:buSzPts val="1900"/>
              <a:buChar char="●"/>
            </a:pPr>
            <a:r>
              <a:rPr lang="en" sz="1900"/>
              <a:t>Pre-portioned </a:t>
            </a:r>
            <a:r>
              <a:rPr lang="en" sz="1900"/>
              <a:t>delivery</a:t>
            </a:r>
            <a:r>
              <a:rPr lang="en" sz="1900"/>
              <a:t> service</a:t>
            </a:r>
            <a:endParaRPr sz="1900"/>
          </a:p>
          <a:p>
            <a:pPr indent="-349250" lvl="0" marL="457200" rtl="0" algn="l">
              <a:spcBef>
                <a:spcPts val="0"/>
              </a:spcBef>
              <a:spcAft>
                <a:spcPts val="0"/>
              </a:spcAft>
              <a:buSzPts val="1900"/>
              <a:buChar char="●"/>
            </a:pPr>
            <a:r>
              <a:rPr lang="en" sz="1900"/>
              <a:t>Telescope, RFID-T</a:t>
            </a:r>
            <a:r>
              <a:rPr lang="en" sz="1900"/>
              <a:t>ransceiver</a:t>
            </a:r>
            <a:r>
              <a:rPr lang="en" sz="1900"/>
              <a:t>, Grabbing Manipulator</a:t>
            </a:r>
            <a:endParaRPr sz="1900"/>
          </a:p>
          <a:p>
            <a:pPr indent="-349250" lvl="0" marL="457200" rtl="0" algn="l">
              <a:spcBef>
                <a:spcPts val="0"/>
              </a:spcBef>
              <a:spcAft>
                <a:spcPts val="0"/>
              </a:spcAft>
              <a:buSzPts val="1900"/>
              <a:buChar char="●"/>
            </a:pPr>
            <a:r>
              <a:rPr lang="en" sz="1900"/>
              <a:t>Three hundred dishes “typical for the aged”</a:t>
            </a:r>
            <a:endParaRPr sz="1900"/>
          </a:p>
          <a:p>
            <a:pPr indent="-349250" lvl="0" marL="457200" rtl="0" algn="l">
              <a:spcBef>
                <a:spcPts val="0"/>
              </a:spcBef>
              <a:spcAft>
                <a:spcPts val="0"/>
              </a:spcAft>
              <a:buSzPts val="1900"/>
              <a:buChar char="●"/>
            </a:pPr>
            <a:r>
              <a:rPr lang="en" sz="1900"/>
              <a:t>Rotary table through </a:t>
            </a:r>
            <a:r>
              <a:rPr lang="en" sz="1900"/>
              <a:t>centrifugal</a:t>
            </a:r>
            <a:r>
              <a:rPr lang="en" sz="1900"/>
              <a:t> motor</a:t>
            </a:r>
            <a:endParaRPr sz="1900"/>
          </a:p>
        </p:txBody>
      </p:sp>
      <p:sp>
        <p:nvSpPr>
          <p:cNvPr id="174" name="Google Shape;17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5" name="Google Shape;175;p18"/>
          <p:cNvSpPr txBox="1"/>
          <p:nvPr/>
        </p:nvSpPr>
        <p:spPr>
          <a:xfrm>
            <a:off x="8697350" y="0"/>
            <a:ext cx="5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[3]</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49500" y="574375"/>
            <a:ext cx="3322500" cy="9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Chinese Cooking Robot cont.</a:t>
            </a:r>
            <a:endParaRPr sz="2700"/>
          </a:p>
        </p:txBody>
      </p:sp>
      <p:sp>
        <p:nvSpPr>
          <p:cNvPr id="181" name="Google Shape;181;p19"/>
          <p:cNvSpPr txBox="1"/>
          <p:nvPr>
            <p:ph idx="1" type="body"/>
          </p:nvPr>
        </p:nvSpPr>
        <p:spPr>
          <a:xfrm>
            <a:off x="1249500" y="1666275"/>
            <a:ext cx="3322500" cy="2902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Dimensions:</a:t>
            </a:r>
            <a:endParaRPr sz="1800"/>
          </a:p>
          <a:p>
            <a:pPr indent="-342900" lvl="1" marL="914400" rtl="0" algn="l">
              <a:spcBef>
                <a:spcPts val="0"/>
              </a:spcBef>
              <a:spcAft>
                <a:spcPts val="0"/>
              </a:spcAft>
              <a:buSzPts val="1800"/>
              <a:buChar char="○"/>
            </a:pPr>
            <a:r>
              <a:rPr lang="en" sz="1800"/>
              <a:t>2.295 m (length)</a:t>
            </a:r>
            <a:endParaRPr sz="1800"/>
          </a:p>
          <a:p>
            <a:pPr indent="-342900" lvl="1" marL="914400" rtl="0" algn="l">
              <a:spcBef>
                <a:spcPts val="0"/>
              </a:spcBef>
              <a:spcAft>
                <a:spcPts val="0"/>
              </a:spcAft>
              <a:buSzPts val="1800"/>
              <a:buChar char="○"/>
            </a:pPr>
            <a:r>
              <a:rPr lang="en" sz="1800"/>
              <a:t>0.770 m (width)</a:t>
            </a:r>
            <a:endParaRPr sz="1800"/>
          </a:p>
          <a:p>
            <a:pPr indent="-342900" lvl="1" marL="914400" rtl="0" algn="l">
              <a:spcBef>
                <a:spcPts val="0"/>
              </a:spcBef>
              <a:spcAft>
                <a:spcPts val="0"/>
              </a:spcAft>
              <a:buSzPts val="1800"/>
              <a:buChar char="○"/>
            </a:pPr>
            <a:r>
              <a:rPr lang="en" sz="1800"/>
              <a:t>2.000 m (height)</a:t>
            </a:r>
            <a:endParaRPr sz="1800"/>
          </a:p>
          <a:p>
            <a:pPr indent="-342900" lvl="0" marL="457200" rtl="0" algn="l">
              <a:spcBef>
                <a:spcPts val="0"/>
              </a:spcBef>
              <a:spcAft>
                <a:spcPts val="0"/>
              </a:spcAft>
              <a:buSzPts val="1800"/>
              <a:buChar char="●"/>
            </a:pPr>
            <a:r>
              <a:rPr lang="en" sz="1800"/>
              <a:t>Size too cumbersome for most kitchens</a:t>
            </a:r>
            <a:endParaRPr sz="1800"/>
          </a:p>
          <a:p>
            <a:pPr indent="-342900" lvl="0" marL="457200" rtl="0" algn="l">
              <a:spcBef>
                <a:spcPts val="0"/>
              </a:spcBef>
              <a:spcAft>
                <a:spcPts val="0"/>
              </a:spcAft>
              <a:buSzPts val="1800"/>
              <a:buChar char="●"/>
            </a:pPr>
            <a:r>
              <a:rPr lang="en" sz="1800"/>
              <a:t>Too capable / lack independence</a:t>
            </a:r>
            <a:endParaRPr sz="1800"/>
          </a:p>
        </p:txBody>
      </p:sp>
      <p:sp>
        <p:nvSpPr>
          <p:cNvPr id="182" name="Google Shape;182;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19"/>
          <p:cNvPicPr preferRelativeResize="0"/>
          <p:nvPr/>
        </p:nvPicPr>
        <p:blipFill>
          <a:blip r:embed="rId3">
            <a:alphaModFix/>
          </a:blip>
          <a:stretch>
            <a:fillRect/>
          </a:stretch>
        </p:blipFill>
        <p:spPr>
          <a:xfrm>
            <a:off x="4706200" y="1329137"/>
            <a:ext cx="4148425" cy="2485225"/>
          </a:xfrm>
          <a:prstGeom prst="rect">
            <a:avLst/>
          </a:prstGeom>
          <a:noFill/>
          <a:ln>
            <a:noFill/>
          </a:ln>
        </p:spPr>
      </p:pic>
      <p:sp>
        <p:nvSpPr>
          <p:cNvPr id="184" name="Google Shape;184;p19"/>
          <p:cNvSpPr txBox="1"/>
          <p:nvPr/>
        </p:nvSpPr>
        <p:spPr>
          <a:xfrm>
            <a:off x="5074475" y="3906325"/>
            <a:ext cx="3645000" cy="307800"/>
          </a:xfrm>
          <a:prstGeom prst="rect">
            <a:avLst/>
          </a:prstGeom>
          <a:noFill/>
          <a:ln>
            <a:noFill/>
          </a:ln>
        </p:spPr>
        <p:txBody>
          <a:bodyPr anchorCtr="0" anchor="t" bIns="91425" lIns="91425" spcFirstLastPara="1" rIns="91425" wrap="square" tIns="91425">
            <a:spAutoFit/>
          </a:bodyPr>
          <a:lstStyle/>
          <a:p>
            <a:pPr indent="0" lvl="0" marL="0" rtl="0" algn="ctr">
              <a:spcBef>
                <a:spcPts val="600"/>
              </a:spcBef>
              <a:spcAft>
                <a:spcPts val="600"/>
              </a:spcAft>
              <a:buNone/>
            </a:pPr>
            <a:r>
              <a:rPr lang="en" sz="800">
                <a:solidFill>
                  <a:schemeClr val="dk2"/>
                </a:solidFill>
                <a:latin typeface="Times New Roman"/>
                <a:ea typeface="Times New Roman"/>
                <a:cs typeface="Times New Roman"/>
                <a:sym typeface="Times New Roman"/>
              </a:rPr>
              <a:t>A picture of the chinese cooking robot for elders [3].</a:t>
            </a:r>
            <a:r>
              <a:rPr lang="en" sz="800">
                <a:latin typeface="Times New Roman"/>
                <a:ea typeface="Times New Roman"/>
                <a:cs typeface="Times New Roman"/>
                <a:sym typeface="Times New Roman"/>
              </a:rPr>
              <a:t> </a:t>
            </a:r>
            <a:endParaRPr>
              <a:latin typeface="Lato"/>
              <a:ea typeface="Lato"/>
              <a:cs typeface="Lato"/>
              <a:sym typeface="Lato"/>
            </a:endParaRPr>
          </a:p>
        </p:txBody>
      </p:sp>
      <p:sp>
        <p:nvSpPr>
          <p:cNvPr id="185" name="Google Shape;185;p19"/>
          <p:cNvSpPr txBox="1"/>
          <p:nvPr/>
        </p:nvSpPr>
        <p:spPr>
          <a:xfrm>
            <a:off x="8472450" y="0"/>
            <a:ext cx="6714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[3, 4]</a:t>
            </a:r>
            <a:endParaRPr>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1371000" y="701888"/>
            <a:ext cx="6402000" cy="13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Augmented Reality Supported Induction Cooker</a:t>
            </a:r>
            <a:endParaRPr sz="3200"/>
          </a:p>
        </p:txBody>
      </p:sp>
      <p:sp>
        <p:nvSpPr>
          <p:cNvPr id="191" name="Google Shape;191;p20"/>
          <p:cNvSpPr txBox="1"/>
          <p:nvPr>
            <p:ph idx="1" type="body"/>
          </p:nvPr>
        </p:nvSpPr>
        <p:spPr>
          <a:xfrm>
            <a:off x="1371000" y="2031402"/>
            <a:ext cx="6402000" cy="24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Made for people who lack culinary skills </a:t>
            </a:r>
            <a:endParaRPr sz="1800"/>
          </a:p>
          <a:p>
            <a:pPr indent="-342900" lvl="0" marL="457200" rtl="0" algn="l">
              <a:spcBef>
                <a:spcPts val="0"/>
              </a:spcBef>
              <a:spcAft>
                <a:spcPts val="0"/>
              </a:spcAft>
              <a:buSzPts val="1800"/>
              <a:buChar char="●"/>
            </a:pPr>
            <a:r>
              <a:rPr lang="en" sz="1800"/>
              <a:t>Trains cooking candidates within culinary school</a:t>
            </a:r>
            <a:endParaRPr sz="1800"/>
          </a:p>
          <a:p>
            <a:pPr indent="-342900" lvl="0" marL="457200" rtl="0" algn="l">
              <a:spcBef>
                <a:spcPts val="0"/>
              </a:spcBef>
              <a:spcAft>
                <a:spcPts val="0"/>
              </a:spcAft>
              <a:buSzPts val="1800"/>
              <a:buChar char="●"/>
            </a:pPr>
            <a:r>
              <a:rPr lang="en" sz="1800"/>
              <a:t>Gives thorough instructions through virtual assistant</a:t>
            </a:r>
            <a:endParaRPr sz="1800"/>
          </a:p>
          <a:p>
            <a:pPr indent="-342900" lvl="0" marL="457200" rtl="0" algn="l">
              <a:spcBef>
                <a:spcPts val="0"/>
              </a:spcBef>
              <a:spcAft>
                <a:spcPts val="0"/>
              </a:spcAft>
              <a:buSzPts val="1800"/>
              <a:buChar char="●"/>
            </a:pPr>
            <a:r>
              <a:rPr lang="en" sz="1800"/>
              <a:t>Induction technology: energy efficiency &amp; hygienic cooking</a:t>
            </a:r>
            <a:endParaRPr sz="1800"/>
          </a:p>
          <a:p>
            <a:pPr indent="-342900" lvl="0" marL="457200" rtl="0" algn="l">
              <a:lnSpc>
                <a:spcPct val="100000"/>
              </a:lnSpc>
              <a:spcBef>
                <a:spcPts val="0"/>
              </a:spcBef>
              <a:spcAft>
                <a:spcPts val="0"/>
              </a:spcAft>
              <a:buSzPts val="1800"/>
              <a:buChar char="●"/>
            </a:pPr>
            <a:r>
              <a:rPr lang="en" sz="1800"/>
              <a:t>Stores nutrition data on IoT network</a:t>
            </a:r>
            <a:endParaRPr sz="1800"/>
          </a:p>
          <a:p>
            <a:pPr indent="-342900" lvl="0" marL="457200" rtl="0" algn="l">
              <a:spcBef>
                <a:spcPts val="0"/>
              </a:spcBef>
              <a:spcAft>
                <a:spcPts val="0"/>
              </a:spcAft>
              <a:buSzPts val="1800"/>
              <a:buChar char="●"/>
            </a:pPr>
            <a:r>
              <a:rPr lang="en" sz="1800"/>
              <a:t>Upgrades AR-SI: automatic cutting &amp; stirring systems</a:t>
            </a:r>
            <a:endParaRPr sz="1800"/>
          </a:p>
        </p:txBody>
      </p:sp>
      <p:sp>
        <p:nvSpPr>
          <p:cNvPr id="192" name="Google Shape;19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93" name="Google Shape;193;p20"/>
          <p:cNvSpPr txBox="1"/>
          <p:nvPr/>
        </p:nvSpPr>
        <p:spPr>
          <a:xfrm>
            <a:off x="8674500" y="0"/>
            <a:ext cx="46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[5]</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idx="1" type="body"/>
          </p:nvPr>
        </p:nvSpPr>
        <p:spPr>
          <a:xfrm>
            <a:off x="1768125" y="4310138"/>
            <a:ext cx="5684700" cy="5238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rPr lang="en"/>
              <a:t>Fig. 3  A collage of pictures demonstrating the process of cooking tomato soup by AR-SI cooker [5]. </a:t>
            </a:r>
            <a:endParaRPr/>
          </a:p>
        </p:txBody>
      </p:sp>
      <p:sp>
        <p:nvSpPr>
          <p:cNvPr id="199" name="Google Shape;19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0" name="Google Shape;200;p21"/>
          <p:cNvPicPr preferRelativeResize="0"/>
          <p:nvPr/>
        </p:nvPicPr>
        <p:blipFill>
          <a:blip r:embed="rId3">
            <a:alphaModFix/>
          </a:blip>
          <a:stretch>
            <a:fillRect/>
          </a:stretch>
        </p:blipFill>
        <p:spPr>
          <a:xfrm>
            <a:off x="1767975" y="309563"/>
            <a:ext cx="5684688" cy="4000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